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5"/>
  </p:notesMasterIdLst>
  <p:handoutMasterIdLst>
    <p:handoutMasterId r:id="rId36"/>
  </p:handoutMasterIdLst>
  <p:sldIdLst>
    <p:sldId id="302" r:id="rId2"/>
    <p:sldId id="482" r:id="rId3"/>
    <p:sldId id="304" r:id="rId4"/>
    <p:sldId id="483" r:id="rId5"/>
    <p:sldId id="461" r:id="rId6"/>
    <p:sldId id="480" r:id="rId7"/>
    <p:sldId id="307" r:id="rId8"/>
    <p:sldId id="465" r:id="rId9"/>
    <p:sldId id="462" r:id="rId10"/>
    <p:sldId id="463" r:id="rId11"/>
    <p:sldId id="310" r:id="rId12"/>
    <p:sldId id="460" r:id="rId13"/>
    <p:sldId id="322" r:id="rId14"/>
    <p:sldId id="470" r:id="rId15"/>
    <p:sldId id="451" r:id="rId16"/>
    <p:sldId id="455" r:id="rId17"/>
    <p:sldId id="484" r:id="rId18"/>
    <p:sldId id="485" r:id="rId19"/>
    <p:sldId id="479" r:id="rId20"/>
    <p:sldId id="466" r:id="rId21"/>
    <p:sldId id="468" r:id="rId22"/>
    <p:sldId id="469" r:id="rId23"/>
    <p:sldId id="454" r:id="rId24"/>
    <p:sldId id="487" r:id="rId25"/>
    <p:sldId id="342" r:id="rId26"/>
    <p:sldId id="343" r:id="rId27"/>
    <p:sldId id="471" r:id="rId28"/>
    <p:sldId id="486" r:id="rId29"/>
    <p:sldId id="472" r:id="rId30"/>
    <p:sldId id="456" r:id="rId31"/>
    <p:sldId id="453" r:id="rId32"/>
    <p:sldId id="348" r:id="rId33"/>
    <p:sldId id="481" r:id="rId3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2" autoAdjust="0"/>
    <p:restoredTop sz="65456" autoAdjust="0"/>
  </p:normalViewPr>
  <p:slideViewPr>
    <p:cSldViewPr>
      <p:cViewPr varScale="1">
        <p:scale>
          <a:sx n="110" d="100"/>
          <a:sy n="110" d="100"/>
        </p:scale>
        <p:origin x="24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8717E3-485C-4BB3-A191-45722A780DF4}" type="datetimeFigureOut">
              <a:rPr lang="es-ES" smtClean="0"/>
              <a:t>14/06/2019</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142F5A-4A38-40F9-8BB9-03FBAD2DFF24}" type="slidenum">
              <a:rPr lang="es-ES" smtClean="0"/>
              <a:t>‹Nº›</a:t>
            </a:fld>
            <a:endParaRPr lang="es-ES"/>
          </a:p>
        </p:txBody>
      </p:sp>
    </p:spTree>
    <p:extLst>
      <p:ext uri="{BB962C8B-B14F-4D97-AF65-F5344CB8AC3E}">
        <p14:creationId xmlns:p14="http://schemas.microsoft.com/office/powerpoint/2010/main" val="21494007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B080E-ADD8-4B7E-8BCD-A846C75A0139}" type="datetimeFigureOut">
              <a:rPr lang="es-ES" smtClean="0"/>
              <a:t>14/06/2019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1E348A-91E8-4072-9A6D-BB1FB2A78934}" type="slidenum">
              <a:rPr lang="es-ES" smtClean="0"/>
              <a:t>‹Nº›</a:t>
            </a:fld>
            <a:endParaRPr lang="es-ES"/>
          </a:p>
        </p:txBody>
      </p:sp>
    </p:spTree>
    <p:extLst>
      <p:ext uri="{BB962C8B-B14F-4D97-AF65-F5344CB8AC3E}">
        <p14:creationId xmlns:p14="http://schemas.microsoft.com/office/powerpoint/2010/main" val="988957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C1E348A-91E8-4072-9A6D-BB1FB2A78934}" type="slidenum">
              <a:rPr lang="es-ES" smtClean="0"/>
              <a:t>1</a:t>
            </a:fld>
            <a:endParaRPr lang="es-ES"/>
          </a:p>
        </p:txBody>
      </p:sp>
    </p:spTree>
    <p:extLst>
      <p:ext uri="{BB962C8B-B14F-4D97-AF65-F5344CB8AC3E}">
        <p14:creationId xmlns:p14="http://schemas.microsoft.com/office/powerpoint/2010/main" val="1741024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a:t>Directiva </a:t>
            </a:r>
            <a:r>
              <a:rPr lang="es-ES" sz="1200" b="1" i="0" kern="1200" dirty="0">
                <a:solidFill>
                  <a:schemeClr val="tx1"/>
                </a:solidFill>
                <a:effectLst/>
                <a:latin typeface="+mn-lt"/>
                <a:ea typeface="+mn-ea"/>
                <a:cs typeface="+mn-cs"/>
              </a:rPr>
              <a:t>2001/23/CE del Consejo, de 12 de marzo de 2001, sobre la aproximación de las legislaciones de los Estados miembros relativas al mantenimiento de los derechos de los trabajadores en caso de traspasos de empresas, de centros de actividad o de partes de empresas o de centros de actividad.</a:t>
            </a:r>
            <a:r>
              <a:rPr lang="es-ES" dirty="0"/>
              <a:t>: </a:t>
            </a:r>
          </a:p>
          <a:p>
            <a:r>
              <a:rPr lang="es-ES" sz="1200" b="1" i="0" kern="1200" cap="all" dirty="0">
                <a:solidFill>
                  <a:schemeClr val="tx1"/>
                </a:solidFill>
                <a:effectLst/>
                <a:latin typeface="+mn-lt"/>
                <a:ea typeface="+mn-ea"/>
                <a:cs typeface="+mn-cs"/>
              </a:rPr>
              <a:t>ARTÍCULO 3 </a:t>
            </a:r>
            <a:r>
              <a:rPr lang="es-ES" sz="1200" b="0" i="0" kern="1200" dirty="0">
                <a:solidFill>
                  <a:schemeClr val="tx1"/>
                </a:solidFill>
                <a:effectLst/>
                <a:latin typeface="+mn-lt"/>
                <a:ea typeface="+mn-ea"/>
                <a:cs typeface="+mn-cs"/>
              </a:rPr>
              <a:t> </a:t>
            </a:r>
            <a:r>
              <a:rPr lang="es-ES" sz="1200" b="0" i="0" u="none" strike="noStrike" kern="1200" dirty="0">
                <a:solidFill>
                  <a:schemeClr val="tx1"/>
                </a:solidFill>
                <a:effectLst/>
                <a:latin typeface="+mn-lt"/>
                <a:ea typeface="+mn-ea"/>
                <a:cs typeface="+mn-cs"/>
              </a:rPr>
              <a:t>  </a:t>
            </a:r>
            <a:endParaRPr lang="es-ES" sz="1200" b="0" i="0" kern="1200" dirty="0">
              <a:solidFill>
                <a:schemeClr val="tx1"/>
              </a:solidFill>
              <a:effectLst/>
              <a:latin typeface="+mn-lt"/>
              <a:ea typeface="+mn-ea"/>
              <a:cs typeface="+mn-cs"/>
            </a:endParaRPr>
          </a:p>
          <a:p>
            <a:r>
              <a:rPr lang="es-ES" sz="1200" b="0" i="0" kern="1200" dirty="0">
                <a:solidFill>
                  <a:schemeClr val="tx1"/>
                </a:solidFill>
                <a:effectLst/>
                <a:latin typeface="+mn-lt"/>
                <a:ea typeface="+mn-ea"/>
                <a:cs typeface="+mn-cs"/>
              </a:rPr>
              <a:t>1. Los derechos y obligaciones que resulten para el cedente de un contrato de trabajo o de una relación laboral existente en la fecha del traspaso, serán transferidos al cesionario como consecuencia de tal traspaso.</a:t>
            </a:r>
          </a:p>
          <a:p>
            <a:r>
              <a:rPr lang="es-ES" sz="1200" b="0" i="0" kern="1200" dirty="0">
                <a:solidFill>
                  <a:schemeClr val="tx1"/>
                </a:solidFill>
                <a:effectLst/>
                <a:latin typeface="+mn-lt"/>
                <a:ea typeface="+mn-ea"/>
                <a:cs typeface="+mn-cs"/>
              </a:rPr>
              <a:t>Los Estados miembros </a:t>
            </a:r>
            <a:r>
              <a:rPr lang="es-ES" sz="1200" b="1" i="0" kern="1200" dirty="0">
                <a:solidFill>
                  <a:schemeClr val="tx1"/>
                </a:solidFill>
                <a:effectLst/>
                <a:latin typeface="+mn-lt"/>
                <a:ea typeface="+mn-ea"/>
                <a:cs typeface="+mn-cs"/>
              </a:rPr>
              <a:t>podrán establecer que, </a:t>
            </a:r>
            <a:r>
              <a:rPr lang="es-ES" sz="1200" b="0" i="0" kern="1200" dirty="0">
                <a:solidFill>
                  <a:schemeClr val="tx1"/>
                </a:solidFill>
                <a:effectLst/>
                <a:latin typeface="+mn-lt"/>
                <a:ea typeface="+mn-ea"/>
                <a:cs typeface="+mn-cs"/>
              </a:rPr>
              <a:t>después de la fecha del traspaso, el cedente y el cesionario sean responsables solidariamente de las obligaciones que tuvieran su origen, antes de la fecha del traspaso, en un contrato de trabajo o en una relación laboral existentes en la fecha del traspaso.</a:t>
            </a:r>
          </a:p>
          <a:p>
            <a:endParaRPr lang="es-ES" dirty="0"/>
          </a:p>
        </p:txBody>
      </p:sp>
      <p:sp>
        <p:nvSpPr>
          <p:cNvPr id="4" name="3 Marcador de número de diapositiva"/>
          <p:cNvSpPr>
            <a:spLocks noGrp="1"/>
          </p:cNvSpPr>
          <p:nvPr>
            <p:ph type="sldNum" sz="quarter" idx="10"/>
          </p:nvPr>
        </p:nvSpPr>
        <p:spPr/>
        <p:txBody>
          <a:bodyPr/>
          <a:lstStyle/>
          <a:p>
            <a:fld id="{2C1E348A-91E8-4072-9A6D-BB1FB2A78934}" type="slidenum">
              <a:rPr lang="es-ES" smtClean="0"/>
              <a:t>3</a:t>
            </a:fld>
            <a:endParaRPr lang="es-ES"/>
          </a:p>
        </p:txBody>
      </p:sp>
    </p:spTree>
    <p:extLst>
      <p:ext uri="{BB962C8B-B14F-4D97-AF65-F5344CB8AC3E}">
        <p14:creationId xmlns:p14="http://schemas.microsoft.com/office/powerpoint/2010/main" val="1766522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2C1E348A-91E8-4072-9A6D-BB1FB2A78934}" type="slidenum">
              <a:rPr lang="es-ES" smtClean="0"/>
              <a:t>4</a:t>
            </a:fld>
            <a:endParaRPr lang="es-ES"/>
          </a:p>
        </p:txBody>
      </p:sp>
    </p:spTree>
    <p:extLst>
      <p:ext uri="{BB962C8B-B14F-4D97-AF65-F5344CB8AC3E}">
        <p14:creationId xmlns:p14="http://schemas.microsoft.com/office/powerpoint/2010/main" val="1895828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a:t>Si concurre esa circunstancia…la</a:t>
            </a:r>
            <a:r>
              <a:rPr lang="es-ES" baseline="0" dirty="0"/>
              <a:t> sucesión es OBLIGADA para las 2 empresas y para los trabajadores</a:t>
            </a:r>
            <a:endParaRPr lang="es-ES" dirty="0"/>
          </a:p>
        </p:txBody>
      </p:sp>
      <p:sp>
        <p:nvSpPr>
          <p:cNvPr id="4" name="3 Marcador de número de diapositiva"/>
          <p:cNvSpPr>
            <a:spLocks noGrp="1"/>
          </p:cNvSpPr>
          <p:nvPr>
            <p:ph type="sldNum" sz="quarter" idx="10"/>
          </p:nvPr>
        </p:nvSpPr>
        <p:spPr/>
        <p:txBody>
          <a:bodyPr/>
          <a:lstStyle/>
          <a:p>
            <a:fld id="{2C1E348A-91E8-4072-9A6D-BB1FB2A78934}" type="slidenum">
              <a:rPr lang="es-ES" smtClean="0"/>
              <a:t>5</a:t>
            </a:fld>
            <a:endParaRPr lang="es-ES"/>
          </a:p>
        </p:txBody>
      </p:sp>
    </p:spTree>
    <p:extLst>
      <p:ext uri="{BB962C8B-B14F-4D97-AF65-F5344CB8AC3E}">
        <p14:creationId xmlns:p14="http://schemas.microsoft.com/office/powerpoint/2010/main" val="3667632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a:t>Muerte, jubilación IP. De la persona física. El negocio sigue abierto</a:t>
            </a:r>
          </a:p>
          <a:p>
            <a:r>
              <a:rPr lang="es-ES" dirty="0"/>
              <a:t>Cualquiera</a:t>
            </a:r>
            <a:r>
              <a:rPr lang="es-ES" baseline="0" dirty="0"/>
              <a:t> que sea el mecanismo, NEGOCIO JURÍDICO, por el que se articule.</a:t>
            </a:r>
          </a:p>
          <a:p>
            <a:r>
              <a:rPr lang="es-ES" baseline="0" dirty="0"/>
              <a:t>Lo determinante es que SIGA LA ACTIVIDAD.</a:t>
            </a:r>
          </a:p>
          <a:p>
            <a:r>
              <a:rPr lang="es-ES" baseline="0" dirty="0"/>
              <a:t>Distinguir arrendamiento LOCAL- NEGOCIO o INDUSTRIA. (Infraestructura).</a:t>
            </a:r>
            <a:endParaRPr lang="es-ES" dirty="0"/>
          </a:p>
          <a:p>
            <a:endParaRPr lang="es-ES" dirty="0"/>
          </a:p>
        </p:txBody>
      </p:sp>
      <p:sp>
        <p:nvSpPr>
          <p:cNvPr id="4" name="3 Marcador de número de diapositiva"/>
          <p:cNvSpPr>
            <a:spLocks noGrp="1"/>
          </p:cNvSpPr>
          <p:nvPr>
            <p:ph type="sldNum" sz="quarter" idx="10"/>
          </p:nvPr>
        </p:nvSpPr>
        <p:spPr/>
        <p:txBody>
          <a:bodyPr/>
          <a:lstStyle/>
          <a:p>
            <a:fld id="{2C1E348A-91E8-4072-9A6D-BB1FB2A78934}" type="slidenum">
              <a:rPr lang="es-ES" smtClean="0"/>
              <a:t>7</a:t>
            </a:fld>
            <a:endParaRPr lang="es-ES"/>
          </a:p>
        </p:txBody>
      </p:sp>
    </p:spTree>
    <p:extLst>
      <p:ext uri="{BB962C8B-B14F-4D97-AF65-F5344CB8AC3E}">
        <p14:creationId xmlns:p14="http://schemas.microsoft.com/office/powerpoint/2010/main" val="2863192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a:t>Partir</a:t>
            </a:r>
            <a:r>
              <a:rPr lang="es-ES" baseline="0" dirty="0"/>
              <a:t> un pan</a:t>
            </a:r>
          </a:p>
          <a:p>
            <a:r>
              <a:rPr lang="es-ES" baseline="0" dirty="0"/>
              <a:t>…no son infrecuentes pactos absorción condicionados a reducción plantilla.</a:t>
            </a:r>
          </a:p>
          <a:p>
            <a:r>
              <a:rPr lang="es-ES" baseline="0" dirty="0"/>
              <a:t>Concurso…previa extinción juez mercantil….</a:t>
            </a:r>
            <a:endParaRPr lang="es-ES" dirty="0"/>
          </a:p>
        </p:txBody>
      </p:sp>
      <p:sp>
        <p:nvSpPr>
          <p:cNvPr id="4" name="3 Marcador de número de diapositiva"/>
          <p:cNvSpPr>
            <a:spLocks noGrp="1"/>
          </p:cNvSpPr>
          <p:nvPr>
            <p:ph type="sldNum" sz="quarter" idx="10"/>
          </p:nvPr>
        </p:nvSpPr>
        <p:spPr/>
        <p:txBody>
          <a:bodyPr/>
          <a:lstStyle/>
          <a:p>
            <a:fld id="{2C1E348A-91E8-4072-9A6D-BB1FB2A78934}" type="slidenum">
              <a:rPr lang="es-ES" smtClean="0"/>
              <a:t>9</a:t>
            </a:fld>
            <a:endParaRPr lang="es-ES"/>
          </a:p>
        </p:txBody>
      </p:sp>
    </p:spTree>
    <p:extLst>
      <p:ext uri="{BB962C8B-B14F-4D97-AF65-F5344CB8AC3E}">
        <p14:creationId xmlns:p14="http://schemas.microsoft.com/office/powerpoint/2010/main" val="3111836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b="0" i="1" u="none" strike="noStrike" kern="1200" baseline="0" dirty="0">
                <a:solidFill>
                  <a:schemeClr val="tx1"/>
                </a:solidFill>
                <a:latin typeface="+mn-lt"/>
                <a:ea typeface="+mn-ea"/>
                <a:cs typeface="+mn-cs"/>
              </a:rPr>
              <a:t>……una previsión específica incorporada por el legislador español que, yendo más allá del comunitario, ha establecido que en los casos de sucesión empresarial no sólo se produce la subrogación de la nueva en los derechos y obligaciones del anterior respecto los trabajadores cedidos, sino que ha mantenido la responsabilidad solidaria de ambas empresas respecto de las deudas laborales que la empresa cedente tuviera pendientes de abonar….</a:t>
            </a:r>
          </a:p>
          <a:p>
            <a:r>
              <a:rPr lang="es-ES" sz="1200" b="0" i="0" u="none" strike="noStrike" kern="1200" baseline="0" dirty="0">
                <a:solidFill>
                  <a:schemeClr val="tx1"/>
                </a:solidFill>
                <a:latin typeface="+mn-lt"/>
                <a:ea typeface="+mn-ea"/>
                <a:cs typeface="+mn-cs"/>
              </a:rPr>
              <a:t>STS 30-11-2016  …</a:t>
            </a:r>
            <a:r>
              <a:rPr lang="es-ES" sz="1200" b="1" i="0" u="none" strike="noStrike" kern="1200" baseline="0" dirty="0">
                <a:solidFill>
                  <a:schemeClr val="tx1"/>
                </a:solidFill>
                <a:latin typeface="+mn-lt"/>
                <a:ea typeface="+mn-ea"/>
                <a:cs typeface="+mn-cs"/>
              </a:rPr>
              <a:t>NO SOLO OBLIGACIONES PECUNIARIAS</a:t>
            </a:r>
            <a:r>
              <a:rPr lang="es-ES" sz="1200" b="0" i="0" u="none" strike="noStrike" kern="1200" baseline="0" dirty="0">
                <a:solidFill>
                  <a:schemeClr val="tx1"/>
                </a:solidFill>
                <a:latin typeface="+mn-lt"/>
                <a:ea typeface="+mn-ea"/>
                <a:cs typeface="+mn-cs"/>
              </a:rPr>
              <a:t>. También consecuencias despido pendientes antes sucesión…opción/readmisión/indemnización..</a:t>
            </a:r>
          </a:p>
          <a:p>
            <a:r>
              <a:rPr lang="es-ES" sz="1200" b="0" i="0" u="none" strike="noStrike" kern="1200" baseline="0" dirty="0">
                <a:solidFill>
                  <a:schemeClr val="tx1"/>
                </a:solidFill>
                <a:latin typeface="+mn-lt"/>
                <a:ea typeface="+mn-ea"/>
                <a:cs typeface="+mn-cs"/>
              </a:rPr>
              <a:t>OJO con esto…no hay subrogación en la relación laboral porque está extinguido el contrato. Pero SI en el cumplimiento obligaciones </a:t>
            </a:r>
            <a:r>
              <a:rPr lang="es-ES" sz="1200" b="0" i="0" u="none" strike="noStrike" kern="1200" baseline="0" dirty="0" err="1">
                <a:solidFill>
                  <a:schemeClr val="tx1"/>
                </a:solidFill>
                <a:latin typeface="+mn-lt"/>
                <a:ea typeface="+mn-ea"/>
                <a:cs typeface="+mn-cs"/>
              </a:rPr>
              <a:t>pdtes</a:t>
            </a:r>
            <a:r>
              <a:rPr lang="es-ES" sz="1200" b="0" i="0" u="none" strike="noStrike" kern="1200" baseline="0">
                <a:solidFill>
                  <a:schemeClr val="tx1"/>
                </a:solidFill>
                <a:latin typeface="+mn-lt"/>
                <a:ea typeface="+mn-ea"/>
                <a:cs typeface="+mn-cs"/>
              </a:rPr>
              <a:t>.</a:t>
            </a:r>
            <a:endParaRPr lang="es-ES" i="0" dirty="0"/>
          </a:p>
        </p:txBody>
      </p:sp>
      <p:sp>
        <p:nvSpPr>
          <p:cNvPr id="4" name="3 Marcador de número de diapositiva"/>
          <p:cNvSpPr>
            <a:spLocks noGrp="1"/>
          </p:cNvSpPr>
          <p:nvPr>
            <p:ph type="sldNum" sz="quarter" idx="10"/>
          </p:nvPr>
        </p:nvSpPr>
        <p:spPr/>
        <p:txBody>
          <a:bodyPr/>
          <a:lstStyle/>
          <a:p>
            <a:fld id="{2C1E348A-91E8-4072-9A6D-BB1FB2A78934}" type="slidenum">
              <a:rPr lang="es-ES" smtClean="0"/>
              <a:t>10</a:t>
            </a:fld>
            <a:endParaRPr lang="es-ES"/>
          </a:p>
        </p:txBody>
      </p:sp>
    </p:spTree>
    <p:extLst>
      <p:ext uri="{BB962C8B-B14F-4D97-AF65-F5344CB8AC3E}">
        <p14:creationId xmlns:p14="http://schemas.microsoft.com/office/powerpoint/2010/main" val="3333770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a:t>Parcial, especial relevancia, por ejemplo,</a:t>
            </a:r>
            <a:r>
              <a:rPr lang="es-ES" baseline="0" dirty="0"/>
              <a:t> en </a:t>
            </a:r>
            <a:r>
              <a:rPr lang="es-ES" b="1" baseline="0" dirty="0"/>
              <a:t>CONCURSOS </a:t>
            </a:r>
            <a:r>
              <a:rPr lang="es-ES" b="0" baseline="0" dirty="0"/>
              <a:t>si transmite la totalidad/una parte de la plantilla????</a:t>
            </a:r>
            <a:endParaRPr lang="es-ES" b="1" dirty="0"/>
          </a:p>
        </p:txBody>
      </p:sp>
      <p:sp>
        <p:nvSpPr>
          <p:cNvPr id="4" name="3 Marcador de número de diapositiva"/>
          <p:cNvSpPr>
            <a:spLocks noGrp="1"/>
          </p:cNvSpPr>
          <p:nvPr>
            <p:ph type="sldNum" sz="quarter" idx="10"/>
          </p:nvPr>
        </p:nvSpPr>
        <p:spPr/>
        <p:txBody>
          <a:bodyPr/>
          <a:lstStyle/>
          <a:p>
            <a:fld id="{2C1E348A-91E8-4072-9A6D-BB1FB2A78934}" type="slidenum">
              <a:rPr lang="es-ES" smtClean="0"/>
              <a:t>12</a:t>
            </a:fld>
            <a:endParaRPr lang="es-ES"/>
          </a:p>
        </p:txBody>
      </p:sp>
    </p:spTree>
    <p:extLst>
      <p:ext uri="{BB962C8B-B14F-4D97-AF65-F5344CB8AC3E}">
        <p14:creationId xmlns:p14="http://schemas.microsoft.com/office/powerpoint/2010/main" val="857139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a:t>Ayuntamiento….aunque no sea un servicio propio de la administración local…</a:t>
            </a:r>
          </a:p>
          <a:p>
            <a:r>
              <a:rPr lang="es-ES" dirty="0"/>
              <a:t>GAS. Fondo comercial…medios humanos y materiales…</a:t>
            </a:r>
          </a:p>
          <a:p>
            <a:r>
              <a:rPr lang="es-ES" dirty="0"/>
              <a:t>Sirve también</a:t>
            </a:r>
            <a:r>
              <a:rPr lang="es-ES" baseline="0" dirty="0"/>
              <a:t> para  DISTINGUIR cuando es SUCESION PLANTILLA /SUCESIÓN LEGAL art. 44.</a:t>
            </a:r>
            <a:endParaRPr lang="es-ES" dirty="0"/>
          </a:p>
        </p:txBody>
      </p:sp>
      <p:sp>
        <p:nvSpPr>
          <p:cNvPr id="4" name="3 Marcador de número de diapositiva"/>
          <p:cNvSpPr>
            <a:spLocks noGrp="1"/>
          </p:cNvSpPr>
          <p:nvPr>
            <p:ph type="sldNum" sz="quarter" idx="10"/>
          </p:nvPr>
        </p:nvSpPr>
        <p:spPr/>
        <p:txBody>
          <a:bodyPr/>
          <a:lstStyle/>
          <a:p>
            <a:fld id="{2C1E348A-91E8-4072-9A6D-BB1FB2A78934}" type="slidenum">
              <a:rPr lang="es-ES" smtClean="0"/>
              <a:t>25</a:t>
            </a:fld>
            <a:endParaRPr lang="es-ES"/>
          </a:p>
        </p:txBody>
      </p:sp>
    </p:spTree>
    <p:extLst>
      <p:ext uri="{BB962C8B-B14F-4D97-AF65-F5344CB8AC3E}">
        <p14:creationId xmlns:p14="http://schemas.microsoft.com/office/powerpoint/2010/main" val="1311449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7" name="6 Marcador de fecha"/>
          <p:cNvSpPr>
            <a:spLocks noGrp="1"/>
          </p:cNvSpPr>
          <p:nvPr>
            <p:ph type="dt" sz="half" idx="10"/>
          </p:nvPr>
        </p:nvSpPr>
        <p:spPr/>
        <p:txBody>
          <a:bodyPr/>
          <a:lstStyle/>
          <a:p>
            <a:fld id="{5A1DCE7C-C73D-4AEF-AE07-EDA650300B6A}" type="datetime1">
              <a:rPr lang="es-ES" smtClean="0"/>
              <a:t>14/06/2019</a:t>
            </a:fld>
            <a:endParaRPr lang="es-ES"/>
          </a:p>
        </p:txBody>
      </p:sp>
      <p:sp>
        <p:nvSpPr>
          <p:cNvPr id="20" name="19 Marcador de pie de página"/>
          <p:cNvSpPr>
            <a:spLocks noGrp="1"/>
          </p:cNvSpPr>
          <p:nvPr>
            <p:ph type="ftr" sz="quarter" idx="11"/>
          </p:nvPr>
        </p:nvSpPr>
        <p:spPr/>
        <p:txBody>
          <a:bodyPr/>
          <a:lstStyle/>
          <a:p>
            <a:r>
              <a:rPr lang="es-ES"/>
              <a:t>S.Moralo    XVII Encuentro</a:t>
            </a:r>
          </a:p>
        </p:txBody>
      </p:sp>
      <p:sp>
        <p:nvSpPr>
          <p:cNvPr id="10" name="9 Marcador de número de diapositiva"/>
          <p:cNvSpPr>
            <a:spLocks noGrp="1"/>
          </p:cNvSpPr>
          <p:nvPr>
            <p:ph type="sldNum" sz="quarter" idx="12"/>
          </p:nvPr>
        </p:nvSpPr>
        <p:spPr/>
        <p:txBody>
          <a:bodyPr/>
          <a:lstStyle/>
          <a:p>
            <a:fld id="{AFAA99DF-832E-433D-9706-C82C98D35078}" type="slidenum">
              <a:rPr lang="es-ES" smtClean="0"/>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F5A5DECF-F024-4F88-B801-2C08949B5AB2}" type="datetime1">
              <a:rPr lang="es-ES" smtClean="0"/>
              <a:t>14/06/2019</a:t>
            </a:fld>
            <a:endParaRPr lang="es-ES"/>
          </a:p>
        </p:txBody>
      </p:sp>
      <p:sp>
        <p:nvSpPr>
          <p:cNvPr id="5" name="4 Marcador de pie de página"/>
          <p:cNvSpPr>
            <a:spLocks noGrp="1"/>
          </p:cNvSpPr>
          <p:nvPr>
            <p:ph type="ftr" sz="quarter" idx="11"/>
          </p:nvPr>
        </p:nvSpPr>
        <p:spPr/>
        <p:txBody>
          <a:bodyPr/>
          <a:lstStyle/>
          <a:p>
            <a:r>
              <a:rPr lang="es-ES"/>
              <a:t>S.Moralo    XVII Encuentro</a:t>
            </a:r>
          </a:p>
        </p:txBody>
      </p:sp>
      <p:sp>
        <p:nvSpPr>
          <p:cNvPr id="6" name="5 Marcador de número de diapositiva"/>
          <p:cNvSpPr>
            <a:spLocks noGrp="1"/>
          </p:cNvSpPr>
          <p:nvPr>
            <p:ph type="sldNum" sz="quarter" idx="12"/>
          </p:nvPr>
        </p:nvSpPr>
        <p:spPr/>
        <p:txBody>
          <a:bodyPr/>
          <a:lstStyle/>
          <a:p>
            <a:fld id="{AFAA99DF-832E-433D-9706-C82C98D3507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C97064E-AF26-4FD5-AE27-C2F0CA142D5B}" type="datetime1">
              <a:rPr lang="es-ES" smtClean="0"/>
              <a:t>14/06/2019</a:t>
            </a:fld>
            <a:endParaRPr lang="es-ES"/>
          </a:p>
        </p:txBody>
      </p:sp>
      <p:sp>
        <p:nvSpPr>
          <p:cNvPr id="5" name="4 Marcador de pie de página"/>
          <p:cNvSpPr>
            <a:spLocks noGrp="1"/>
          </p:cNvSpPr>
          <p:nvPr>
            <p:ph type="ftr" sz="quarter" idx="11"/>
          </p:nvPr>
        </p:nvSpPr>
        <p:spPr/>
        <p:txBody>
          <a:bodyPr/>
          <a:lstStyle/>
          <a:p>
            <a:r>
              <a:rPr lang="es-ES"/>
              <a:t>S.Moralo    XVII Encuentro</a:t>
            </a:r>
          </a:p>
        </p:txBody>
      </p:sp>
      <p:sp>
        <p:nvSpPr>
          <p:cNvPr id="6" name="5 Marcador de número de diapositiva"/>
          <p:cNvSpPr>
            <a:spLocks noGrp="1"/>
          </p:cNvSpPr>
          <p:nvPr>
            <p:ph type="sldNum" sz="quarter" idx="12"/>
          </p:nvPr>
        </p:nvSpPr>
        <p:spPr/>
        <p:txBody>
          <a:bodyPr/>
          <a:lstStyle/>
          <a:p>
            <a:fld id="{AFAA99DF-832E-433D-9706-C82C98D35078}"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4B82967-B41D-4CB0-B116-40E6AAD59B3E}" type="datetime1">
              <a:rPr lang="es-ES" smtClean="0"/>
              <a:t>14/06/2019</a:t>
            </a:fld>
            <a:endParaRPr lang="es-ES"/>
          </a:p>
        </p:txBody>
      </p:sp>
      <p:sp>
        <p:nvSpPr>
          <p:cNvPr id="5" name="4 Marcador de pie de página"/>
          <p:cNvSpPr>
            <a:spLocks noGrp="1"/>
          </p:cNvSpPr>
          <p:nvPr>
            <p:ph type="ftr" sz="quarter" idx="11"/>
          </p:nvPr>
        </p:nvSpPr>
        <p:spPr/>
        <p:txBody>
          <a:bodyPr/>
          <a:lstStyle/>
          <a:p>
            <a:r>
              <a:rPr lang="es-ES"/>
              <a:t>S.Moralo    XVII Encuentro</a:t>
            </a:r>
          </a:p>
        </p:txBody>
      </p:sp>
      <p:sp>
        <p:nvSpPr>
          <p:cNvPr id="6" name="5 Marcador de número de diapositiva"/>
          <p:cNvSpPr>
            <a:spLocks noGrp="1"/>
          </p:cNvSpPr>
          <p:nvPr>
            <p:ph type="sldNum" sz="quarter" idx="12"/>
          </p:nvPr>
        </p:nvSpPr>
        <p:spPr/>
        <p:txBody>
          <a:bodyPr/>
          <a:lstStyle/>
          <a:p>
            <a:fld id="{AFAA99DF-832E-433D-9706-C82C98D35078}"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F32925E6-BF5B-4EE9-AB59-3120142820D1}" type="datetime1">
              <a:rPr lang="es-ES" smtClean="0"/>
              <a:t>14/06/2019</a:t>
            </a:fld>
            <a:endParaRPr lang="es-ES"/>
          </a:p>
        </p:txBody>
      </p:sp>
      <p:sp>
        <p:nvSpPr>
          <p:cNvPr id="5" name="4 Marcador de pie de página"/>
          <p:cNvSpPr>
            <a:spLocks noGrp="1"/>
          </p:cNvSpPr>
          <p:nvPr>
            <p:ph type="ftr" sz="quarter" idx="11"/>
          </p:nvPr>
        </p:nvSpPr>
        <p:spPr/>
        <p:txBody>
          <a:bodyPr/>
          <a:lstStyle/>
          <a:p>
            <a:r>
              <a:rPr lang="es-ES"/>
              <a:t>S.Moralo    XVII Encuentro</a:t>
            </a:r>
          </a:p>
        </p:txBody>
      </p:sp>
      <p:sp>
        <p:nvSpPr>
          <p:cNvPr id="6" name="5 Marcador de número de diapositiva"/>
          <p:cNvSpPr>
            <a:spLocks noGrp="1"/>
          </p:cNvSpPr>
          <p:nvPr>
            <p:ph type="sldNum" sz="quarter" idx="12"/>
          </p:nvPr>
        </p:nvSpPr>
        <p:spPr/>
        <p:txBody>
          <a:bodyPr/>
          <a:lstStyle/>
          <a:p>
            <a:fld id="{AFAA99DF-832E-433D-9706-C82C98D35078}" type="slidenum">
              <a:rPr lang="es-ES" smtClean="0"/>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142C33D6-459E-4DC9-A8EF-E6C304418A4B}" type="datetime1">
              <a:rPr lang="es-ES" smtClean="0"/>
              <a:t>14/06/2019</a:t>
            </a:fld>
            <a:endParaRPr lang="es-ES"/>
          </a:p>
        </p:txBody>
      </p:sp>
      <p:sp>
        <p:nvSpPr>
          <p:cNvPr id="6" name="5 Marcador de pie de página"/>
          <p:cNvSpPr>
            <a:spLocks noGrp="1"/>
          </p:cNvSpPr>
          <p:nvPr>
            <p:ph type="ftr" sz="quarter" idx="11"/>
          </p:nvPr>
        </p:nvSpPr>
        <p:spPr/>
        <p:txBody>
          <a:bodyPr/>
          <a:lstStyle/>
          <a:p>
            <a:r>
              <a:rPr lang="es-ES"/>
              <a:t>S.Moralo    XVII Encuentro</a:t>
            </a:r>
          </a:p>
        </p:txBody>
      </p:sp>
      <p:sp>
        <p:nvSpPr>
          <p:cNvPr id="7" name="6 Marcador de número de diapositiva"/>
          <p:cNvSpPr>
            <a:spLocks noGrp="1"/>
          </p:cNvSpPr>
          <p:nvPr>
            <p:ph type="sldNum" sz="quarter" idx="12"/>
          </p:nvPr>
        </p:nvSpPr>
        <p:spPr/>
        <p:txBody>
          <a:bodyPr/>
          <a:lstStyle/>
          <a:p>
            <a:fld id="{AFAA99DF-832E-433D-9706-C82C98D35078}"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F94A0E28-7849-4D7F-BB71-A6D040E50B3D}" type="datetime1">
              <a:rPr lang="es-ES" smtClean="0"/>
              <a:t>14/06/2019</a:t>
            </a:fld>
            <a:endParaRPr lang="es-ES"/>
          </a:p>
        </p:txBody>
      </p:sp>
      <p:sp>
        <p:nvSpPr>
          <p:cNvPr id="8" name="7 Marcador de pie de página"/>
          <p:cNvSpPr>
            <a:spLocks noGrp="1"/>
          </p:cNvSpPr>
          <p:nvPr>
            <p:ph type="ftr" sz="quarter" idx="11"/>
          </p:nvPr>
        </p:nvSpPr>
        <p:spPr/>
        <p:txBody>
          <a:bodyPr/>
          <a:lstStyle/>
          <a:p>
            <a:r>
              <a:rPr lang="es-ES"/>
              <a:t>S.Moralo    XVII Encuentro</a:t>
            </a:r>
          </a:p>
        </p:txBody>
      </p:sp>
      <p:sp>
        <p:nvSpPr>
          <p:cNvPr id="9" name="8 Marcador de número de diapositiva"/>
          <p:cNvSpPr>
            <a:spLocks noGrp="1"/>
          </p:cNvSpPr>
          <p:nvPr>
            <p:ph type="sldNum" sz="quarter" idx="12"/>
          </p:nvPr>
        </p:nvSpPr>
        <p:spPr/>
        <p:txBody>
          <a:bodyPr/>
          <a:lstStyle/>
          <a:p>
            <a:fld id="{AFAA99DF-832E-433D-9706-C82C98D35078}"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5085451-C8EB-44D9-8CE2-5CDF803CFBE3}" type="datetime1">
              <a:rPr lang="es-ES" smtClean="0"/>
              <a:t>14/06/2019</a:t>
            </a:fld>
            <a:endParaRPr lang="es-ES"/>
          </a:p>
        </p:txBody>
      </p:sp>
      <p:sp>
        <p:nvSpPr>
          <p:cNvPr id="4" name="3 Marcador de pie de página"/>
          <p:cNvSpPr>
            <a:spLocks noGrp="1"/>
          </p:cNvSpPr>
          <p:nvPr>
            <p:ph type="ftr" sz="quarter" idx="11"/>
          </p:nvPr>
        </p:nvSpPr>
        <p:spPr/>
        <p:txBody>
          <a:bodyPr/>
          <a:lstStyle/>
          <a:p>
            <a:r>
              <a:rPr lang="es-ES"/>
              <a:t>S.Moralo    XVII Encuentro</a:t>
            </a:r>
          </a:p>
        </p:txBody>
      </p:sp>
      <p:sp>
        <p:nvSpPr>
          <p:cNvPr id="5" name="4 Marcador de número de diapositiva"/>
          <p:cNvSpPr>
            <a:spLocks noGrp="1"/>
          </p:cNvSpPr>
          <p:nvPr>
            <p:ph type="sldNum" sz="quarter" idx="12"/>
          </p:nvPr>
        </p:nvSpPr>
        <p:spPr/>
        <p:txBody>
          <a:bodyPr/>
          <a:lstStyle/>
          <a:p>
            <a:fld id="{AFAA99DF-832E-433D-9706-C82C98D35078}"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D65E7605-FA6A-444F-A406-3DF486BA9370}" type="datetime1">
              <a:rPr lang="es-ES" smtClean="0"/>
              <a:t>14/06/2019</a:t>
            </a:fld>
            <a:endParaRPr lang="es-ES"/>
          </a:p>
        </p:txBody>
      </p:sp>
      <p:sp>
        <p:nvSpPr>
          <p:cNvPr id="3" name="2 Marcador de pie de página"/>
          <p:cNvSpPr>
            <a:spLocks noGrp="1"/>
          </p:cNvSpPr>
          <p:nvPr>
            <p:ph type="ftr" sz="quarter" idx="11"/>
          </p:nvPr>
        </p:nvSpPr>
        <p:spPr/>
        <p:txBody>
          <a:bodyPr/>
          <a:lstStyle/>
          <a:p>
            <a:r>
              <a:rPr lang="es-ES"/>
              <a:t>S.Moralo    XVII Encuentro</a:t>
            </a:r>
          </a:p>
        </p:txBody>
      </p:sp>
      <p:sp>
        <p:nvSpPr>
          <p:cNvPr id="4" name="3 Marcador de número de diapositiva"/>
          <p:cNvSpPr>
            <a:spLocks noGrp="1"/>
          </p:cNvSpPr>
          <p:nvPr>
            <p:ph type="sldNum" sz="quarter" idx="12"/>
          </p:nvPr>
        </p:nvSpPr>
        <p:spPr/>
        <p:txBody>
          <a:bodyPr/>
          <a:lstStyle/>
          <a:p>
            <a:fld id="{AFAA99DF-832E-433D-9706-C82C98D35078}" type="slidenum">
              <a:rPr lang="es-ES" smtClean="0"/>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6FA22F64-AA89-46C6-87F4-1FFCBBDCA4A3}" type="datetime1">
              <a:rPr lang="es-ES" smtClean="0"/>
              <a:t>14/06/2019</a:t>
            </a:fld>
            <a:endParaRPr lang="es-ES"/>
          </a:p>
        </p:txBody>
      </p:sp>
      <p:sp>
        <p:nvSpPr>
          <p:cNvPr id="6" name="5 Marcador de pie de página"/>
          <p:cNvSpPr>
            <a:spLocks noGrp="1"/>
          </p:cNvSpPr>
          <p:nvPr>
            <p:ph type="ftr" sz="quarter" idx="11"/>
          </p:nvPr>
        </p:nvSpPr>
        <p:spPr/>
        <p:txBody>
          <a:bodyPr/>
          <a:lstStyle/>
          <a:p>
            <a:r>
              <a:rPr lang="es-ES"/>
              <a:t>S.Moralo    XVII Encuentro</a:t>
            </a:r>
          </a:p>
        </p:txBody>
      </p:sp>
      <p:sp>
        <p:nvSpPr>
          <p:cNvPr id="7" name="6 Marcador de número de diapositiva"/>
          <p:cNvSpPr>
            <a:spLocks noGrp="1"/>
          </p:cNvSpPr>
          <p:nvPr>
            <p:ph type="sldNum" sz="quarter" idx="12"/>
          </p:nvPr>
        </p:nvSpPr>
        <p:spPr/>
        <p:txBody>
          <a:bodyPr/>
          <a:lstStyle/>
          <a:p>
            <a:fld id="{AFAA99DF-832E-433D-9706-C82C98D35078}"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86EC6CA-D05A-43C6-8C2F-C87231715C5B}" type="datetime1">
              <a:rPr lang="es-ES" smtClean="0"/>
              <a:t>14/06/2019</a:t>
            </a:fld>
            <a:endParaRPr lang="es-ES"/>
          </a:p>
        </p:txBody>
      </p:sp>
      <p:sp>
        <p:nvSpPr>
          <p:cNvPr id="6" name="5 Marcador de pie de página"/>
          <p:cNvSpPr>
            <a:spLocks noGrp="1"/>
          </p:cNvSpPr>
          <p:nvPr>
            <p:ph type="ftr" sz="quarter" idx="11"/>
          </p:nvPr>
        </p:nvSpPr>
        <p:spPr/>
        <p:txBody>
          <a:bodyPr/>
          <a:lstStyle/>
          <a:p>
            <a:r>
              <a:rPr lang="es-ES"/>
              <a:t>S.Moralo    XVII Encuentro</a:t>
            </a:r>
          </a:p>
        </p:txBody>
      </p:sp>
      <p:sp>
        <p:nvSpPr>
          <p:cNvPr id="7" name="6 Marcador de número de diapositiva"/>
          <p:cNvSpPr>
            <a:spLocks noGrp="1"/>
          </p:cNvSpPr>
          <p:nvPr>
            <p:ph type="sldNum" sz="quarter" idx="12"/>
          </p:nvPr>
        </p:nvSpPr>
        <p:spPr/>
        <p:txBody>
          <a:bodyPr/>
          <a:lstStyle/>
          <a:p>
            <a:fld id="{AFAA99DF-832E-433D-9706-C82C98D35078}" type="slidenum">
              <a:rPr lang="es-ES" smtClean="0"/>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p>
            <a:r>
              <a:rPr kumimoji="0" lang="es-ES"/>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FCFF7F6-0E2E-4971-BA98-28576B8481F4}" type="datetime1">
              <a:rPr lang="es-ES" smtClean="0"/>
              <a:t>14/06/2019</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s-ES"/>
              <a:t>S.Moralo    XVII Encuentro</a:t>
            </a: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AA99DF-832E-433D-9706-C82C98D35078}" type="slidenum">
              <a:rPr lang="es-ES" smtClean="0"/>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0"/>
            <a:ext cx="8064896" cy="5229200"/>
          </a:xfrm>
        </p:spPr>
        <p:txBody>
          <a:bodyPr>
            <a:normAutofit/>
          </a:bodyPr>
          <a:lstStyle/>
          <a:p>
            <a:pPr algn="ctr"/>
            <a:br>
              <a:rPr lang="es-ES" sz="4400" dirty="0"/>
            </a:br>
            <a:endParaRPr lang="es-ES" dirty="0"/>
          </a:p>
        </p:txBody>
      </p:sp>
      <p:sp>
        <p:nvSpPr>
          <p:cNvPr id="3" name="2 Subtítulo"/>
          <p:cNvSpPr>
            <a:spLocks noGrp="1"/>
          </p:cNvSpPr>
          <p:nvPr>
            <p:ph type="subTitle" idx="1"/>
          </p:nvPr>
        </p:nvSpPr>
        <p:spPr>
          <a:xfrm>
            <a:off x="971600" y="5805264"/>
            <a:ext cx="7478648" cy="1008112"/>
          </a:xfrm>
        </p:spPr>
        <p:txBody>
          <a:bodyPr>
            <a:normAutofit fontScale="92500" lnSpcReduction="20000"/>
          </a:bodyPr>
          <a:lstStyle/>
          <a:p>
            <a:endParaRPr lang="es-ES" dirty="0"/>
          </a:p>
          <a:p>
            <a:r>
              <a:rPr lang="es-ES" sz="1400" dirty="0"/>
              <a:t>Sebastián Moralo Gallego.</a:t>
            </a:r>
          </a:p>
          <a:p>
            <a:r>
              <a:rPr lang="es-ES" sz="1400" dirty="0"/>
              <a:t>Magistrado Sala Social Tribunal Supremo</a:t>
            </a:r>
            <a:r>
              <a:rPr lang="es-ES" dirty="0"/>
              <a:t>.</a:t>
            </a:r>
          </a:p>
        </p:txBody>
      </p:sp>
      <p:pic>
        <p:nvPicPr>
          <p:cNvPr id="4" name="Imagen 3">
            <a:extLst>
              <a:ext uri="{FF2B5EF4-FFF2-40B4-BE49-F238E27FC236}">
                <a16:creationId xmlns:a16="http://schemas.microsoft.com/office/drawing/2014/main" id="{335CC188-3261-4D21-B85C-1BD1C118A4C5}"/>
              </a:ext>
            </a:extLst>
          </p:cNvPr>
          <p:cNvPicPr>
            <a:picLocks noChangeAspect="1"/>
          </p:cNvPicPr>
          <p:nvPr/>
        </p:nvPicPr>
        <p:blipFill>
          <a:blip r:embed="rId3"/>
          <a:stretch>
            <a:fillRect/>
          </a:stretch>
        </p:blipFill>
        <p:spPr>
          <a:xfrm>
            <a:off x="4672254" y="2636912"/>
            <a:ext cx="4035516" cy="1944216"/>
          </a:xfrm>
          <a:prstGeom prst="rect">
            <a:avLst/>
          </a:prstGeom>
        </p:spPr>
      </p:pic>
      <p:pic>
        <p:nvPicPr>
          <p:cNvPr id="7" name="Imagen 6">
            <a:extLst>
              <a:ext uri="{FF2B5EF4-FFF2-40B4-BE49-F238E27FC236}">
                <a16:creationId xmlns:a16="http://schemas.microsoft.com/office/drawing/2014/main" id="{7F1684CD-CFBF-4E67-A2DC-C4A898EB5C0C}"/>
              </a:ext>
            </a:extLst>
          </p:cNvPr>
          <p:cNvPicPr>
            <a:picLocks noChangeAspect="1"/>
          </p:cNvPicPr>
          <p:nvPr/>
        </p:nvPicPr>
        <p:blipFill>
          <a:blip r:embed="rId4"/>
          <a:stretch>
            <a:fillRect/>
          </a:stretch>
        </p:blipFill>
        <p:spPr>
          <a:xfrm>
            <a:off x="1323932" y="893794"/>
            <a:ext cx="7200800" cy="1023038"/>
          </a:xfrm>
          <a:prstGeom prst="rect">
            <a:avLst/>
          </a:prstGeom>
        </p:spPr>
      </p:pic>
      <p:pic>
        <p:nvPicPr>
          <p:cNvPr id="8" name="Imagen 7">
            <a:extLst>
              <a:ext uri="{FF2B5EF4-FFF2-40B4-BE49-F238E27FC236}">
                <a16:creationId xmlns:a16="http://schemas.microsoft.com/office/drawing/2014/main" id="{3F4102E4-BAF8-4A88-AEAC-92E131EB5577}"/>
              </a:ext>
            </a:extLst>
          </p:cNvPr>
          <p:cNvPicPr>
            <a:picLocks noChangeAspect="1"/>
          </p:cNvPicPr>
          <p:nvPr/>
        </p:nvPicPr>
        <p:blipFill>
          <a:blip r:embed="rId5"/>
          <a:stretch>
            <a:fillRect/>
          </a:stretch>
        </p:blipFill>
        <p:spPr>
          <a:xfrm>
            <a:off x="1331640" y="404664"/>
            <a:ext cx="7200800" cy="505459"/>
          </a:xfrm>
          <a:prstGeom prst="rect">
            <a:avLst/>
          </a:prstGeom>
        </p:spPr>
      </p:pic>
      <p:pic>
        <p:nvPicPr>
          <p:cNvPr id="10" name="Imagen 9">
            <a:extLst>
              <a:ext uri="{FF2B5EF4-FFF2-40B4-BE49-F238E27FC236}">
                <a16:creationId xmlns:a16="http://schemas.microsoft.com/office/drawing/2014/main" id="{A6E39344-3112-464C-9F4D-EBC3B8C591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1764" y="2636913"/>
            <a:ext cx="3228620" cy="2160240"/>
          </a:xfrm>
          <a:prstGeom prst="rect">
            <a:avLst/>
          </a:prstGeom>
        </p:spPr>
      </p:pic>
    </p:spTree>
    <p:extLst>
      <p:ext uri="{BB962C8B-B14F-4D97-AF65-F5344CB8AC3E}">
        <p14:creationId xmlns:p14="http://schemas.microsoft.com/office/powerpoint/2010/main" val="970158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44624"/>
            <a:ext cx="7962088" cy="720080"/>
          </a:xfrm>
        </p:spPr>
        <p:txBody>
          <a:bodyPr>
            <a:noAutofit/>
          </a:bodyPr>
          <a:lstStyle/>
          <a:p>
            <a:r>
              <a:rPr lang="es-ES" sz="4400" dirty="0"/>
              <a:t>Efectos jurídicos II. </a:t>
            </a:r>
          </a:p>
        </p:txBody>
      </p:sp>
      <p:sp>
        <p:nvSpPr>
          <p:cNvPr id="3" name="2 Marcador de contenido"/>
          <p:cNvSpPr>
            <a:spLocks noGrp="1"/>
          </p:cNvSpPr>
          <p:nvPr>
            <p:ph idx="1"/>
          </p:nvPr>
        </p:nvSpPr>
        <p:spPr>
          <a:xfrm>
            <a:off x="683568" y="1052736"/>
            <a:ext cx="8424936" cy="5688632"/>
          </a:xfrm>
        </p:spPr>
        <p:txBody>
          <a:bodyPr>
            <a:normAutofit fontScale="77500" lnSpcReduction="20000"/>
          </a:bodyPr>
          <a:lstStyle/>
          <a:p>
            <a:pPr algn="just"/>
            <a:r>
              <a:rPr lang="es-ES" sz="3500" dirty="0"/>
              <a:t>Responsabilidad solidaria  3 años. Mas allá de la Directiva. …(SSTS 25-7-2017, </a:t>
            </a:r>
            <a:r>
              <a:rPr lang="es-ES" sz="3500" dirty="0" err="1"/>
              <a:t>rec.</a:t>
            </a:r>
            <a:r>
              <a:rPr lang="es-ES" sz="3500" dirty="0"/>
              <a:t> 2239/2016; 13-7-2017, rec.2883/2016; 6-7-2017, </a:t>
            </a:r>
            <a:r>
              <a:rPr lang="es-ES" sz="3500" dirty="0" err="1"/>
              <a:t>rec.</a:t>
            </a:r>
            <a:r>
              <a:rPr lang="es-ES" sz="3500" dirty="0"/>
              <a:t> 1550/2016).</a:t>
            </a:r>
          </a:p>
          <a:p>
            <a:pPr algn="just"/>
            <a:r>
              <a:rPr lang="es-ES" sz="3500" b="1" dirty="0"/>
              <a:t>NO solo  </a:t>
            </a:r>
            <a:r>
              <a:rPr lang="es-ES" sz="3500" dirty="0"/>
              <a:t>obligaciones </a:t>
            </a:r>
            <a:r>
              <a:rPr lang="es-ES" sz="3500" b="1" dirty="0"/>
              <a:t>pecuniarias</a:t>
            </a:r>
            <a:r>
              <a:rPr lang="es-ES" sz="3500" dirty="0"/>
              <a:t>, todas  "las obligaciones laborales nacidas con anterioridad“. Consecuencias despido, opción/readmisión, (STS 30-11-2016, rec.825/2015).</a:t>
            </a:r>
          </a:p>
          <a:p>
            <a:pPr algn="just"/>
            <a:r>
              <a:rPr lang="es-ES" sz="3500" dirty="0"/>
              <a:t>Sucesión en cadena. Persiste  </a:t>
            </a:r>
            <a:r>
              <a:rPr lang="es-ES" sz="3500" dirty="0" err="1"/>
              <a:t>ss</a:t>
            </a:r>
            <a:r>
              <a:rPr lang="es-ES" sz="3500" dirty="0"/>
              <a:t> empresas ,  (STS 11-5-2017, rec.1921/2015).</a:t>
            </a:r>
          </a:p>
          <a:p>
            <a:pPr algn="just"/>
            <a:r>
              <a:rPr lang="es-ES" sz="3500" dirty="0"/>
              <a:t>Daños y perjuicios EP y AT,. Tanto los reconocidos como en curso de generación  y se hallasen pendientes a la fecha de cambio empresarial (STS 8-6-2016, rec.1103/2015).</a:t>
            </a:r>
          </a:p>
          <a:p>
            <a:pPr algn="just"/>
            <a:r>
              <a:rPr lang="es-ES" sz="3500" b="1" dirty="0"/>
              <a:t>Recargo de prestaciones </a:t>
            </a:r>
            <a:r>
              <a:rPr lang="es-ES" sz="3500" dirty="0"/>
              <a:t>(SSTS  21-6-201, rec.2820/2015; 2-11-2015, 3426/2014; 5-5-2015,rec. 1075/2014). </a:t>
            </a:r>
          </a:p>
          <a:p>
            <a:pPr algn="just"/>
            <a:endParaRPr lang="es-ES" sz="3500" dirty="0"/>
          </a:p>
          <a:p>
            <a:endParaRPr lang="es-ES" dirty="0"/>
          </a:p>
        </p:txBody>
      </p:sp>
      <p:sp>
        <p:nvSpPr>
          <p:cNvPr id="4" name="3 Marcador de pie de página"/>
          <p:cNvSpPr>
            <a:spLocks noGrp="1"/>
          </p:cNvSpPr>
          <p:nvPr>
            <p:ph type="ftr" sz="quarter" idx="11"/>
          </p:nvPr>
        </p:nvSpPr>
        <p:spPr/>
        <p:txBody>
          <a:bodyPr/>
          <a:lstStyle/>
          <a:p>
            <a:r>
              <a:rPr lang="es-ES"/>
              <a:t>S.Moralo    XVII Encuentro</a:t>
            </a:r>
            <a:endParaRPr lang="es-ES" dirty="0"/>
          </a:p>
        </p:txBody>
      </p:sp>
      <p:sp>
        <p:nvSpPr>
          <p:cNvPr id="5" name="Marcador de número de diapositiva 4">
            <a:extLst>
              <a:ext uri="{FF2B5EF4-FFF2-40B4-BE49-F238E27FC236}">
                <a16:creationId xmlns:a16="http://schemas.microsoft.com/office/drawing/2014/main" id="{7C76758D-0586-4834-83B9-042EC9A8E301}"/>
              </a:ext>
            </a:extLst>
          </p:cNvPr>
          <p:cNvSpPr>
            <a:spLocks noGrp="1"/>
          </p:cNvSpPr>
          <p:nvPr>
            <p:ph type="sldNum" sz="quarter" idx="12"/>
          </p:nvPr>
        </p:nvSpPr>
        <p:spPr/>
        <p:txBody>
          <a:bodyPr/>
          <a:lstStyle/>
          <a:p>
            <a:fld id="{AFAA99DF-832E-433D-9706-C82C98D35078}" type="slidenum">
              <a:rPr lang="es-ES" smtClean="0"/>
              <a:t>10</a:t>
            </a:fld>
            <a:endParaRPr lang="es-ES"/>
          </a:p>
        </p:txBody>
      </p:sp>
    </p:spTree>
    <p:extLst>
      <p:ext uri="{BB962C8B-B14F-4D97-AF65-F5344CB8AC3E}">
        <p14:creationId xmlns:p14="http://schemas.microsoft.com/office/powerpoint/2010/main" val="2143851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0"/>
            <a:ext cx="7498080" cy="908720"/>
          </a:xfrm>
        </p:spPr>
        <p:txBody>
          <a:bodyPr>
            <a:normAutofit/>
          </a:bodyPr>
          <a:lstStyle/>
          <a:p>
            <a:r>
              <a:rPr lang="es-ES" dirty="0"/>
              <a:t>Efectos automáticos</a:t>
            </a:r>
          </a:p>
        </p:txBody>
      </p:sp>
      <p:sp>
        <p:nvSpPr>
          <p:cNvPr id="3" name="2 Marcador de contenido"/>
          <p:cNvSpPr>
            <a:spLocks noGrp="1"/>
          </p:cNvSpPr>
          <p:nvPr>
            <p:ph idx="1"/>
          </p:nvPr>
        </p:nvSpPr>
        <p:spPr>
          <a:xfrm>
            <a:off x="683568" y="980728"/>
            <a:ext cx="8250120" cy="5472608"/>
          </a:xfrm>
        </p:spPr>
        <p:txBody>
          <a:bodyPr>
            <a:normAutofit fontScale="92500" lnSpcReduction="10000"/>
          </a:bodyPr>
          <a:lstStyle/>
          <a:p>
            <a:pPr algn="just"/>
            <a:r>
              <a:rPr lang="es-ES" dirty="0" err="1"/>
              <a:t>Ope</a:t>
            </a:r>
            <a:r>
              <a:rPr lang="es-ES" dirty="0"/>
              <a:t> </a:t>
            </a:r>
            <a:r>
              <a:rPr lang="es-ES" dirty="0" err="1"/>
              <a:t>legis</a:t>
            </a:r>
            <a:r>
              <a:rPr lang="es-ES" dirty="0"/>
              <a:t>,  sin requerir la existencia de un acuerdo expreso entre las partes,  (STS 23-9-2014, rec.231/2013).</a:t>
            </a:r>
          </a:p>
          <a:p>
            <a:pPr algn="just"/>
            <a:r>
              <a:rPr lang="es-ES" dirty="0"/>
              <a:t>Incluso contra la voluntad de los trabajadores afectados, que podrán impugnarla por estar en descuerdo, (STS12-5-2010, rec.136/2007).</a:t>
            </a:r>
          </a:p>
          <a:p>
            <a:pPr algn="just"/>
            <a:r>
              <a:rPr lang="es-ES" dirty="0"/>
              <a:t>Sucesión legal. NO contractual (SSTS 8/6/2016, rec.244/2015; 20/12/2017, rec.165/2016)</a:t>
            </a:r>
          </a:p>
          <a:p>
            <a:pPr algn="just"/>
            <a:r>
              <a:rPr lang="es-ES" dirty="0"/>
              <a:t>Al contrario, no la puede imponer el pacto colectivo. Afecta derechos individuales.( SSTS 26-10-2004,rec.4423/2003;213/2005,rec.1823/2004).</a:t>
            </a:r>
          </a:p>
          <a:p>
            <a:pPr algn="just"/>
            <a:r>
              <a:rPr lang="es-ES" dirty="0"/>
              <a:t>(</a:t>
            </a:r>
            <a:r>
              <a:rPr lang="es-ES" dirty="0" err="1"/>
              <a:t>Halding</a:t>
            </a:r>
            <a:r>
              <a:rPr lang="es-ES" dirty="0"/>
              <a:t> Iberia)</a:t>
            </a:r>
          </a:p>
        </p:txBody>
      </p:sp>
      <p:sp>
        <p:nvSpPr>
          <p:cNvPr id="4" name="3 Marcador de pie de página"/>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DACF8BEF-2293-42C4-A788-FAF413AF116B}"/>
              </a:ext>
            </a:extLst>
          </p:cNvPr>
          <p:cNvSpPr>
            <a:spLocks noGrp="1"/>
          </p:cNvSpPr>
          <p:nvPr>
            <p:ph type="sldNum" sz="quarter" idx="12"/>
          </p:nvPr>
        </p:nvSpPr>
        <p:spPr/>
        <p:txBody>
          <a:bodyPr/>
          <a:lstStyle/>
          <a:p>
            <a:fld id="{AFAA99DF-832E-433D-9706-C82C98D35078}" type="slidenum">
              <a:rPr lang="es-ES" smtClean="0"/>
              <a:t>11</a:t>
            </a:fld>
            <a:endParaRPr lang="es-ES"/>
          </a:p>
        </p:txBody>
      </p:sp>
    </p:spTree>
    <p:extLst>
      <p:ext uri="{BB962C8B-B14F-4D97-AF65-F5344CB8AC3E}">
        <p14:creationId xmlns:p14="http://schemas.microsoft.com/office/powerpoint/2010/main" val="3562806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76200"/>
            <a:ext cx="7498080" cy="472480"/>
          </a:xfrm>
        </p:spPr>
        <p:txBody>
          <a:bodyPr>
            <a:normAutofit fontScale="90000"/>
          </a:bodyPr>
          <a:lstStyle/>
          <a:p>
            <a:r>
              <a:rPr lang="es-ES" dirty="0"/>
              <a:t>Clases de sucesión</a:t>
            </a:r>
          </a:p>
        </p:txBody>
      </p:sp>
      <p:sp>
        <p:nvSpPr>
          <p:cNvPr id="3" name="2 Marcador de contenido"/>
          <p:cNvSpPr>
            <a:spLocks noGrp="1"/>
          </p:cNvSpPr>
          <p:nvPr>
            <p:ph idx="1"/>
          </p:nvPr>
        </p:nvSpPr>
        <p:spPr>
          <a:xfrm>
            <a:off x="683568" y="620688"/>
            <a:ext cx="8250120" cy="5976664"/>
          </a:xfrm>
        </p:spPr>
        <p:txBody>
          <a:bodyPr>
            <a:normAutofit fontScale="92500" lnSpcReduction="10000"/>
          </a:bodyPr>
          <a:lstStyle/>
          <a:p>
            <a:pPr lvl="1" algn="just"/>
            <a:r>
              <a:rPr lang="es-ES" b="1" dirty="0"/>
              <a:t>Legal</a:t>
            </a:r>
            <a:r>
              <a:rPr lang="es-ES" dirty="0"/>
              <a:t>. Art. 44 ET. </a:t>
            </a:r>
          </a:p>
          <a:p>
            <a:pPr lvl="1" algn="just"/>
            <a:r>
              <a:rPr lang="es-ES" b="1" dirty="0"/>
              <a:t>Sucesión de plantilla</a:t>
            </a:r>
            <a:r>
              <a:rPr lang="es-ES" dirty="0"/>
              <a:t>. Actividad que descansa esencialmente en la mano de obra. No hay infraestructura material relevante. El nuevo empresario asume parte esencial del personal “</a:t>
            </a:r>
            <a:r>
              <a:rPr lang="es-ES" i="1" dirty="0"/>
              <a:t>en términos  número y de competencia</a:t>
            </a:r>
            <a:r>
              <a:rPr lang="es-ES" dirty="0"/>
              <a:t>”. (Se aplica art. 44) </a:t>
            </a:r>
          </a:p>
          <a:p>
            <a:pPr lvl="1" algn="just"/>
            <a:r>
              <a:rPr lang="es-ES" b="1" dirty="0"/>
              <a:t>Convencional:</a:t>
            </a:r>
          </a:p>
          <a:p>
            <a:pPr lvl="2" algn="just"/>
            <a:r>
              <a:rPr lang="es-ES" dirty="0"/>
              <a:t>Declarativa: SI hay transmisión medios. Se aplicaría 44.</a:t>
            </a:r>
          </a:p>
          <a:p>
            <a:pPr lvl="2" algn="just"/>
            <a:r>
              <a:rPr lang="es-ES" dirty="0"/>
              <a:t>Constitutiva: NO hay transmisión infraestructura.</a:t>
            </a:r>
          </a:p>
          <a:p>
            <a:pPr lvl="3" algn="just"/>
            <a:r>
              <a:rPr lang="es-ES" dirty="0"/>
              <a:t>Sea porque no la requiere la actividad (solo mano de obra).</a:t>
            </a:r>
          </a:p>
          <a:p>
            <a:pPr lvl="3" algn="just"/>
            <a:r>
              <a:rPr lang="es-ES" dirty="0"/>
              <a:t>Sea porque la requiere,  pero el nuevo empresario no la asume. </a:t>
            </a:r>
          </a:p>
          <a:p>
            <a:pPr lvl="2" algn="just"/>
            <a:r>
              <a:rPr lang="es-ES" dirty="0"/>
              <a:t>NO hay por lo tanto obligación legal de suceder. Pero el CC la impone. </a:t>
            </a:r>
          </a:p>
          <a:p>
            <a:pPr lvl="2" algn="just"/>
            <a:r>
              <a:rPr lang="es-ES" dirty="0"/>
              <a:t>Sus efectos son los previstos en el CC. </a:t>
            </a:r>
          </a:p>
          <a:p>
            <a:pPr lvl="1" algn="just"/>
            <a:r>
              <a:rPr lang="es-ES" b="1" dirty="0"/>
              <a:t>Sucesión plantilla convencional</a:t>
            </a:r>
            <a:r>
              <a:rPr lang="es-ES" dirty="0"/>
              <a:t>. Asunto Somoza.</a:t>
            </a:r>
          </a:p>
          <a:p>
            <a:pPr lvl="1"/>
            <a:endParaRPr lang="es-ES" dirty="0"/>
          </a:p>
        </p:txBody>
      </p:sp>
      <p:sp>
        <p:nvSpPr>
          <p:cNvPr id="4" name="3 Marcador de pie de página"/>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6D215CA1-E3C2-4341-8303-BFA93FE2F04E}"/>
              </a:ext>
            </a:extLst>
          </p:cNvPr>
          <p:cNvSpPr>
            <a:spLocks noGrp="1"/>
          </p:cNvSpPr>
          <p:nvPr>
            <p:ph type="sldNum" sz="quarter" idx="12"/>
          </p:nvPr>
        </p:nvSpPr>
        <p:spPr/>
        <p:txBody>
          <a:bodyPr/>
          <a:lstStyle/>
          <a:p>
            <a:fld id="{AFAA99DF-832E-433D-9706-C82C98D35078}" type="slidenum">
              <a:rPr lang="es-ES" smtClean="0"/>
              <a:t>12</a:t>
            </a:fld>
            <a:endParaRPr lang="es-ES"/>
          </a:p>
        </p:txBody>
      </p:sp>
    </p:spTree>
    <p:extLst>
      <p:ext uri="{BB962C8B-B14F-4D97-AF65-F5344CB8AC3E}">
        <p14:creationId xmlns:p14="http://schemas.microsoft.com/office/powerpoint/2010/main" val="1910924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116632"/>
            <a:ext cx="7498080" cy="432048"/>
          </a:xfrm>
        </p:spPr>
        <p:txBody>
          <a:bodyPr>
            <a:normAutofit fontScale="90000"/>
          </a:bodyPr>
          <a:lstStyle/>
          <a:p>
            <a:r>
              <a:rPr lang="es-ES" dirty="0"/>
              <a:t>Sucesión de plantilla</a:t>
            </a:r>
          </a:p>
        </p:txBody>
      </p:sp>
      <p:sp>
        <p:nvSpPr>
          <p:cNvPr id="3" name="2 Marcador de contenido"/>
          <p:cNvSpPr>
            <a:spLocks noGrp="1"/>
          </p:cNvSpPr>
          <p:nvPr>
            <p:ph idx="1"/>
          </p:nvPr>
        </p:nvSpPr>
        <p:spPr>
          <a:xfrm>
            <a:off x="755576" y="980728"/>
            <a:ext cx="8178112" cy="5760640"/>
          </a:xfrm>
        </p:spPr>
        <p:txBody>
          <a:bodyPr>
            <a:normAutofit fontScale="92500" lnSpcReduction="20000"/>
          </a:bodyPr>
          <a:lstStyle/>
          <a:p>
            <a:pPr algn="just"/>
            <a:r>
              <a:rPr lang="es-ES" dirty="0"/>
              <a:t>.Efectos jurídicos = art. 44 ET.</a:t>
            </a:r>
          </a:p>
          <a:p>
            <a:pPr algn="just"/>
            <a:r>
              <a:rPr lang="es-ES" dirty="0"/>
              <a:t>Actividades en las que </a:t>
            </a:r>
            <a:r>
              <a:rPr lang="es-ES" b="1" dirty="0"/>
              <a:t>lo esencial es la mano de obra, factor humano</a:t>
            </a:r>
            <a:r>
              <a:rPr lang="es-ES" dirty="0"/>
              <a:t>: limpieza, seguridad.</a:t>
            </a:r>
          </a:p>
          <a:p>
            <a:pPr algn="just"/>
            <a:r>
              <a:rPr lang="es-ES" dirty="0"/>
              <a:t>Doctrina clásica TS, rectifica  STS 20 y 27 de octubre de 2004.</a:t>
            </a:r>
          </a:p>
          <a:p>
            <a:pPr algn="just"/>
            <a:r>
              <a:rPr lang="es-ES" dirty="0"/>
              <a:t>Nuevo empresario continuar  actividad y se hace cargo de una parte esencial personal:</a:t>
            </a:r>
          </a:p>
          <a:p>
            <a:pPr lvl="1" algn="just"/>
            <a:r>
              <a:rPr lang="es-ES" b="1" dirty="0"/>
              <a:t>Número.</a:t>
            </a:r>
          </a:p>
          <a:p>
            <a:pPr lvl="1" algn="just"/>
            <a:r>
              <a:rPr lang="es-ES" b="1" dirty="0"/>
              <a:t>Competencias.</a:t>
            </a:r>
          </a:p>
          <a:p>
            <a:pPr algn="just"/>
            <a:r>
              <a:rPr lang="es-ES" dirty="0"/>
              <a:t>Puede operar a través del CC/sucesión convencional ????.</a:t>
            </a:r>
          </a:p>
          <a:p>
            <a:pPr algn="just"/>
            <a:r>
              <a:rPr lang="es-ES" dirty="0"/>
              <a:t>Si opera es = 44 ET, y entonces ¿son válidos los requisitos CC?: antigüedad, documentación, asunción deudas…?.</a:t>
            </a:r>
          </a:p>
          <a:p>
            <a:pPr marL="402336" lvl="1" indent="0" algn="just">
              <a:buNone/>
            </a:pPr>
            <a:endParaRPr lang="es-ES" dirty="0"/>
          </a:p>
          <a:p>
            <a:pPr marL="82296" indent="0">
              <a:buNone/>
            </a:pPr>
            <a:endParaRPr lang="es-ES" dirty="0"/>
          </a:p>
        </p:txBody>
      </p:sp>
      <p:sp>
        <p:nvSpPr>
          <p:cNvPr id="4" name="3 Marcador de pie de página"/>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B0571EAB-E1BD-4890-BC34-D1D5C49D0760}"/>
              </a:ext>
            </a:extLst>
          </p:cNvPr>
          <p:cNvSpPr>
            <a:spLocks noGrp="1"/>
          </p:cNvSpPr>
          <p:nvPr>
            <p:ph type="sldNum" sz="quarter" idx="12"/>
          </p:nvPr>
        </p:nvSpPr>
        <p:spPr/>
        <p:txBody>
          <a:bodyPr/>
          <a:lstStyle/>
          <a:p>
            <a:fld id="{AFAA99DF-832E-433D-9706-C82C98D35078}" type="slidenum">
              <a:rPr lang="es-ES" smtClean="0"/>
              <a:t>13</a:t>
            </a:fld>
            <a:endParaRPr lang="es-ES"/>
          </a:p>
        </p:txBody>
      </p:sp>
    </p:spTree>
    <p:extLst>
      <p:ext uri="{BB962C8B-B14F-4D97-AF65-F5344CB8AC3E}">
        <p14:creationId xmlns:p14="http://schemas.microsoft.com/office/powerpoint/2010/main" val="3937153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6CA653-7673-4577-ABF2-D620C5E6767F}"/>
              </a:ext>
            </a:extLst>
          </p:cNvPr>
          <p:cNvSpPr>
            <a:spLocks noGrp="1"/>
          </p:cNvSpPr>
          <p:nvPr>
            <p:ph type="title"/>
          </p:nvPr>
        </p:nvSpPr>
        <p:spPr>
          <a:xfrm>
            <a:off x="1331640" y="76200"/>
            <a:ext cx="7602048" cy="616496"/>
          </a:xfrm>
        </p:spPr>
        <p:txBody>
          <a:bodyPr>
            <a:noAutofit/>
          </a:bodyPr>
          <a:lstStyle/>
          <a:p>
            <a:r>
              <a:rPr lang="es-ES" sz="4000" dirty="0">
                <a:effectLst/>
              </a:rPr>
              <a:t>Sucesión de plantilla por CC.</a:t>
            </a:r>
            <a:endParaRPr lang="es-ES" sz="4000" dirty="0"/>
          </a:p>
        </p:txBody>
      </p:sp>
      <p:sp>
        <p:nvSpPr>
          <p:cNvPr id="3" name="Marcador de contenido 2">
            <a:extLst>
              <a:ext uri="{FF2B5EF4-FFF2-40B4-BE49-F238E27FC236}">
                <a16:creationId xmlns:a16="http://schemas.microsoft.com/office/drawing/2014/main" id="{C8DD392B-899F-4773-8464-6C6C04C57F72}"/>
              </a:ext>
            </a:extLst>
          </p:cNvPr>
          <p:cNvSpPr>
            <a:spLocks noGrp="1"/>
          </p:cNvSpPr>
          <p:nvPr>
            <p:ph idx="1"/>
          </p:nvPr>
        </p:nvSpPr>
        <p:spPr>
          <a:xfrm>
            <a:off x="755576" y="764704"/>
            <a:ext cx="8178112" cy="6017096"/>
          </a:xfrm>
        </p:spPr>
        <p:txBody>
          <a:bodyPr>
            <a:normAutofit fontScale="47500" lnSpcReduction="20000"/>
          </a:bodyPr>
          <a:lstStyle/>
          <a:p>
            <a:pPr marL="82296" indent="0" algn="just">
              <a:buNone/>
            </a:pPr>
            <a:r>
              <a:rPr lang="es-ES" dirty="0"/>
              <a:t>.</a:t>
            </a:r>
          </a:p>
          <a:p>
            <a:pPr algn="just"/>
            <a:r>
              <a:rPr lang="es-ES" sz="5100" b="1" dirty="0"/>
              <a:t>STJUE 11/7/2018, C- 60/17. Asunto Somoza.</a:t>
            </a:r>
          </a:p>
          <a:p>
            <a:pPr algn="just"/>
            <a:endParaRPr lang="es-ES" sz="4400" dirty="0"/>
          </a:p>
          <a:p>
            <a:pPr algn="just"/>
            <a:r>
              <a:rPr lang="es-ES" sz="4400" dirty="0"/>
              <a:t>Criterio clásico TS: </a:t>
            </a:r>
          </a:p>
          <a:p>
            <a:pPr algn="just"/>
            <a:r>
              <a:rPr lang="es-ES" sz="4400" dirty="0"/>
              <a:t>Sucesión convencional NO es sucesión plantilla.  NO asunción deudas por la entrada pactada en  CC.</a:t>
            </a:r>
          </a:p>
          <a:p>
            <a:pPr algn="just"/>
            <a:r>
              <a:rPr lang="es-ES" sz="4400" dirty="0"/>
              <a:t> SSTS, 25-7-2017, rec.2239/2016; 13-7-2017, rec.2883/2016;  6-7-2017,rec.1669/2016, etc..</a:t>
            </a:r>
          </a:p>
          <a:p>
            <a:pPr algn="just"/>
            <a:endParaRPr lang="es-ES" sz="4400" b="1" dirty="0"/>
          </a:p>
          <a:p>
            <a:pPr algn="just"/>
            <a:r>
              <a:rPr lang="es-ES" sz="4400" b="1" dirty="0"/>
              <a:t>STJUE</a:t>
            </a:r>
            <a:r>
              <a:rPr lang="es-ES" sz="4400" dirty="0"/>
              <a:t> : Reitera todo lo sabido …. Sucesión plantilla…descansa  mano de obra … conjunto de trabajadores …actividad duradera .. constituye  entidad económica. </a:t>
            </a:r>
          </a:p>
          <a:p>
            <a:pPr algn="just"/>
            <a:r>
              <a:rPr lang="es-ES" sz="4400" dirty="0"/>
              <a:t>Obligada a hacerse cargo del personal  en virtud de un convenio colectivo.</a:t>
            </a:r>
          </a:p>
          <a:p>
            <a:pPr algn="just"/>
            <a:r>
              <a:rPr lang="es-ES" sz="4400" dirty="0"/>
              <a:t> Esta circunstancia no afecta al hecho de que la transmisión se refiere a una entidad económica. </a:t>
            </a:r>
          </a:p>
          <a:p>
            <a:pPr algn="just"/>
            <a:r>
              <a:rPr lang="es-ES" sz="4400" dirty="0"/>
              <a:t>El objetivo perseguido por CC seguridad es el mismo que el de la Directiva.</a:t>
            </a:r>
          </a:p>
          <a:p>
            <a:pPr algn="just"/>
            <a:r>
              <a:rPr lang="es-ES" sz="4400" dirty="0"/>
              <a:t>Nuevo adjudicatario, se hace cargo plantilla por imposición CC.</a:t>
            </a:r>
            <a:endParaRPr lang="es-ES" dirty="0"/>
          </a:p>
          <a:p>
            <a:endParaRPr lang="es-ES" dirty="0"/>
          </a:p>
        </p:txBody>
      </p:sp>
      <p:sp>
        <p:nvSpPr>
          <p:cNvPr id="4" name="Marcador de pie de página 3">
            <a:extLst>
              <a:ext uri="{FF2B5EF4-FFF2-40B4-BE49-F238E27FC236}">
                <a16:creationId xmlns:a16="http://schemas.microsoft.com/office/drawing/2014/main" id="{F23E0B9A-0943-4478-8272-178E4232B171}"/>
              </a:ext>
            </a:extLst>
          </p:cNvPr>
          <p:cNvSpPr>
            <a:spLocks noGrp="1"/>
          </p:cNvSpPr>
          <p:nvPr>
            <p:ph type="ftr" sz="quarter" idx="11"/>
          </p:nvPr>
        </p:nvSpPr>
        <p:spPr/>
        <p:txBody>
          <a:bodyPr/>
          <a:lstStyle/>
          <a:p>
            <a:r>
              <a:rPr lang="it-IT"/>
              <a:t>S.Moralo    XVII Encuentro</a:t>
            </a:r>
            <a:endParaRPr lang="es-ES"/>
          </a:p>
        </p:txBody>
      </p:sp>
      <p:sp>
        <p:nvSpPr>
          <p:cNvPr id="5" name="Marcador de número de diapositiva 4">
            <a:extLst>
              <a:ext uri="{FF2B5EF4-FFF2-40B4-BE49-F238E27FC236}">
                <a16:creationId xmlns:a16="http://schemas.microsoft.com/office/drawing/2014/main" id="{A6E0C6A4-1549-496D-8AFA-5ED354B5F5DE}"/>
              </a:ext>
            </a:extLst>
          </p:cNvPr>
          <p:cNvSpPr>
            <a:spLocks noGrp="1"/>
          </p:cNvSpPr>
          <p:nvPr>
            <p:ph type="sldNum" sz="quarter" idx="12"/>
          </p:nvPr>
        </p:nvSpPr>
        <p:spPr/>
        <p:txBody>
          <a:bodyPr/>
          <a:lstStyle/>
          <a:p>
            <a:fld id="{AFAA99DF-832E-433D-9706-C82C98D35078}" type="slidenum">
              <a:rPr lang="es-ES" smtClean="0"/>
              <a:t>14</a:t>
            </a:fld>
            <a:endParaRPr lang="es-ES"/>
          </a:p>
        </p:txBody>
      </p:sp>
    </p:spTree>
    <p:extLst>
      <p:ext uri="{BB962C8B-B14F-4D97-AF65-F5344CB8AC3E}">
        <p14:creationId xmlns:p14="http://schemas.microsoft.com/office/powerpoint/2010/main" val="3426253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8E1F99-8910-4AA9-BBF5-9D3CCB6CE132}"/>
              </a:ext>
            </a:extLst>
          </p:cNvPr>
          <p:cNvSpPr>
            <a:spLocks noGrp="1"/>
          </p:cNvSpPr>
          <p:nvPr>
            <p:ph type="title"/>
          </p:nvPr>
        </p:nvSpPr>
        <p:spPr>
          <a:xfrm>
            <a:off x="1435608" y="44624"/>
            <a:ext cx="7498080" cy="792088"/>
          </a:xfrm>
        </p:spPr>
        <p:txBody>
          <a:bodyPr>
            <a:normAutofit/>
          </a:bodyPr>
          <a:lstStyle/>
          <a:p>
            <a:r>
              <a:rPr lang="es-ES" dirty="0"/>
              <a:t>STS 27/9/2018, rcud.2747/2016</a:t>
            </a:r>
          </a:p>
        </p:txBody>
      </p:sp>
      <p:sp>
        <p:nvSpPr>
          <p:cNvPr id="3" name="Marcador de contenido 2">
            <a:extLst>
              <a:ext uri="{FF2B5EF4-FFF2-40B4-BE49-F238E27FC236}">
                <a16:creationId xmlns:a16="http://schemas.microsoft.com/office/drawing/2014/main" id="{DD8FC29D-7C1F-474E-BAE8-1E9392DD56C2}"/>
              </a:ext>
            </a:extLst>
          </p:cNvPr>
          <p:cNvSpPr>
            <a:spLocks noGrp="1"/>
          </p:cNvSpPr>
          <p:nvPr>
            <p:ph idx="1"/>
          </p:nvPr>
        </p:nvSpPr>
        <p:spPr>
          <a:xfrm>
            <a:off x="827584" y="908720"/>
            <a:ext cx="8106104" cy="5832648"/>
          </a:xfrm>
        </p:spPr>
        <p:txBody>
          <a:bodyPr>
            <a:normAutofit lnSpcReduction="10000"/>
          </a:bodyPr>
          <a:lstStyle/>
          <a:p>
            <a:pPr algn="just"/>
            <a:r>
              <a:rPr lang="es-ES" dirty="0"/>
              <a:t>Supuesto ordinario de sucesión convencional.</a:t>
            </a:r>
          </a:p>
          <a:p>
            <a:pPr algn="just"/>
            <a:r>
              <a:rPr lang="es-ES" dirty="0"/>
              <a:t>CC exime nueva empleadora deudas anterior.</a:t>
            </a:r>
          </a:p>
          <a:p>
            <a:pPr algn="just"/>
            <a:r>
              <a:rPr lang="es-ES" dirty="0"/>
              <a:t>Se acata STJUE es sucesión plantilla.</a:t>
            </a:r>
          </a:p>
          <a:p>
            <a:pPr algn="just"/>
            <a:r>
              <a:rPr lang="es-ES" dirty="0"/>
              <a:t>Ergo…se aplica art. 44 ET. Responsabilidad solidaria cedente/cesionaria.</a:t>
            </a:r>
          </a:p>
          <a:p>
            <a:pPr algn="just"/>
            <a:r>
              <a:rPr lang="es-ES" dirty="0"/>
              <a:t>No es válido CC exime cesionaria deudas.</a:t>
            </a:r>
          </a:p>
          <a:p>
            <a:pPr algn="just"/>
            <a:r>
              <a:rPr lang="es-ES" b="1" dirty="0"/>
              <a:t>Requisito: que tenga entidad económica</a:t>
            </a:r>
            <a:r>
              <a:rPr lang="es-ES" dirty="0"/>
              <a:t>.</a:t>
            </a:r>
          </a:p>
          <a:p>
            <a:pPr algn="just"/>
            <a:r>
              <a:rPr lang="es-ES" dirty="0"/>
              <a:t>¿La tiene????. Problema que la sentencia solo alude al contrato demandante.</a:t>
            </a:r>
          </a:p>
          <a:p>
            <a:pPr algn="just"/>
            <a:r>
              <a:rPr lang="es-ES" b="1" dirty="0"/>
              <a:t>Carga prueba… empresa</a:t>
            </a:r>
            <a:r>
              <a:rPr lang="es-ES" dirty="0"/>
              <a:t>.</a:t>
            </a:r>
          </a:p>
        </p:txBody>
      </p:sp>
      <p:sp>
        <p:nvSpPr>
          <p:cNvPr id="4" name="Marcador de pie de página 3">
            <a:extLst>
              <a:ext uri="{FF2B5EF4-FFF2-40B4-BE49-F238E27FC236}">
                <a16:creationId xmlns:a16="http://schemas.microsoft.com/office/drawing/2014/main" id="{551F962A-4E0D-4FF9-B376-58A0047A189C}"/>
              </a:ext>
            </a:extLst>
          </p:cNvPr>
          <p:cNvSpPr>
            <a:spLocks noGrp="1"/>
          </p:cNvSpPr>
          <p:nvPr>
            <p:ph type="ftr" sz="quarter" idx="11"/>
          </p:nvPr>
        </p:nvSpPr>
        <p:spPr/>
        <p:txBody>
          <a:bodyPr/>
          <a:lstStyle/>
          <a:p>
            <a:r>
              <a:rPr lang="it-IT"/>
              <a:t>S.Moralo    XVII Encuentro</a:t>
            </a:r>
            <a:endParaRPr lang="es-ES"/>
          </a:p>
        </p:txBody>
      </p:sp>
      <p:sp>
        <p:nvSpPr>
          <p:cNvPr id="5" name="Marcador de número de diapositiva 4">
            <a:extLst>
              <a:ext uri="{FF2B5EF4-FFF2-40B4-BE49-F238E27FC236}">
                <a16:creationId xmlns:a16="http://schemas.microsoft.com/office/drawing/2014/main" id="{1B1EF38E-3188-45EF-907C-163ABF8BCD28}"/>
              </a:ext>
            </a:extLst>
          </p:cNvPr>
          <p:cNvSpPr>
            <a:spLocks noGrp="1"/>
          </p:cNvSpPr>
          <p:nvPr>
            <p:ph type="sldNum" sz="quarter" idx="12"/>
          </p:nvPr>
        </p:nvSpPr>
        <p:spPr/>
        <p:txBody>
          <a:bodyPr/>
          <a:lstStyle/>
          <a:p>
            <a:fld id="{AFAA99DF-832E-433D-9706-C82C98D35078}" type="slidenum">
              <a:rPr lang="es-ES" smtClean="0"/>
              <a:t>15</a:t>
            </a:fld>
            <a:endParaRPr lang="es-ES"/>
          </a:p>
        </p:txBody>
      </p:sp>
    </p:spTree>
    <p:extLst>
      <p:ext uri="{BB962C8B-B14F-4D97-AF65-F5344CB8AC3E}">
        <p14:creationId xmlns:p14="http://schemas.microsoft.com/office/powerpoint/2010/main" val="1750675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772F5E-EAE0-422B-ACDF-0590FFF95B50}"/>
              </a:ext>
            </a:extLst>
          </p:cNvPr>
          <p:cNvSpPr>
            <a:spLocks noGrp="1"/>
          </p:cNvSpPr>
          <p:nvPr>
            <p:ph type="title"/>
          </p:nvPr>
        </p:nvSpPr>
        <p:spPr>
          <a:xfrm>
            <a:off x="1435608" y="-99392"/>
            <a:ext cx="7498080" cy="708992"/>
          </a:xfrm>
        </p:spPr>
        <p:txBody>
          <a:bodyPr>
            <a:normAutofit fontScale="90000"/>
          </a:bodyPr>
          <a:lstStyle/>
          <a:p>
            <a:r>
              <a:rPr lang="es-ES" dirty="0"/>
              <a:t>SSTS más recientes. Asunto Somoza</a:t>
            </a:r>
          </a:p>
        </p:txBody>
      </p:sp>
      <p:sp>
        <p:nvSpPr>
          <p:cNvPr id="3" name="Marcador de contenido 2">
            <a:extLst>
              <a:ext uri="{FF2B5EF4-FFF2-40B4-BE49-F238E27FC236}">
                <a16:creationId xmlns:a16="http://schemas.microsoft.com/office/drawing/2014/main" id="{F34F0114-D215-4FEE-A269-EABCC68DEAA9}"/>
              </a:ext>
            </a:extLst>
          </p:cNvPr>
          <p:cNvSpPr>
            <a:spLocks noGrp="1"/>
          </p:cNvSpPr>
          <p:nvPr>
            <p:ph idx="1"/>
          </p:nvPr>
        </p:nvSpPr>
        <p:spPr>
          <a:xfrm>
            <a:off x="755576" y="980728"/>
            <a:ext cx="8178112" cy="5688632"/>
          </a:xfrm>
        </p:spPr>
        <p:txBody>
          <a:bodyPr>
            <a:normAutofit fontScale="92500" lnSpcReduction="10000"/>
          </a:bodyPr>
          <a:lstStyle/>
          <a:p>
            <a:pPr algn="just"/>
            <a:r>
              <a:rPr lang="es-ES" dirty="0"/>
              <a:t>STS 24/10/2018, </a:t>
            </a:r>
            <a:r>
              <a:rPr lang="es-ES" dirty="0" err="1"/>
              <a:t>rcud</a:t>
            </a:r>
            <a:r>
              <a:rPr lang="es-ES" dirty="0"/>
              <a:t>. 2842/2016. Subroga a toda la plantilla de la saliente. Excepto a dos trabajadoras.</a:t>
            </a:r>
          </a:p>
          <a:p>
            <a:pPr algn="just"/>
            <a:r>
              <a:rPr lang="es-ES" dirty="0"/>
              <a:t>STS 8/1/2019,  </a:t>
            </a:r>
            <a:r>
              <a:rPr lang="es-ES" dirty="0" err="1"/>
              <a:t>rcud</a:t>
            </a:r>
            <a:r>
              <a:rPr lang="es-ES" dirty="0"/>
              <a:t>. 2833/2016:</a:t>
            </a:r>
          </a:p>
          <a:p>
            <a:pPr lvl="1" algn="just"/>
            <a:r>
              <a:rPr lang="es-ES" dirty="0"/>
              <a:t>OJO, con la cuestión de la prueba de asunción de mayor parte plantilla. …los parcos HP.. no permiten concluir que  haya asumido una parte esencial de la plantilla…pero.. solo consta el despido actor … lo que posibilita concluir  que lo asumido conforma una entidad económica …quien tenía la carga de probar es la empresa.</a:t>
            </a:r>
          </a:p>
          <a:p>
            <a:pPr algn="just"/>
            <a:r>
              <a:rPr lang="es-ES" dirty="0"/>
              <a:t>STS 5/3/2019, rcud.2892/2017.  De 4 vigilantes asume a 3.</a:t>
            </a:r>
          </a:p>
        </p:txBody>
      </p:sp>
      <p:sp>
        <p:nvSpPr>
          <p:cNvPr id="4" name="Marcador de pie de página 3">
            <a:extLst>
              <a:ext uri="{FF2B5EF4-FFF2-40B4-BE49-F238E27FC236}">
                <a16:creationId xmlns:a16="http://schemas.microsoft.com/office/drawing/2014/main" id="{245C3D70-F991-4ED6-9506-7FC9F53F144F}"/>
              </a:ext>
            </a:extLst>
          </p:cNvPr>
          <p:cNvSpPr>
            <a:spLocks noGrp="1"/>
          </p:cNvSpPr>
          <p:nvPr>
            <p:ph type="ftr" sz="quarter" idx="11"/>
          </p:nvPr>
        </p:nvSpPr>
        <p:spPr/>
        <p:txBody>
          <a:bodyPr/>
          <a:lstStyle/>
          <a:p>
            <a:r>
              <a:rPr lang="it-IT"/>
              <a:t>S.Moralo    XVII Encuentro</a:t>
            </a:r>
            <a:endParaRPr lang="es-ES"/>
          </a:p>
        </p:txBody>
      </p:sp>
      <p:sp>
        <p:nvSpPr>
          <p:cNvPr id="5" name="Marcador de número de diapositiva 4">
            <a:extLst>
              <a:ext uri="{FF2B5EF4-FFF2-40B4-BE49-F238E27FC236}">
                <a16:creationId xmlns:a16="http://schemas.microsoft.com/office/drawing/2014/main" id="{A38E9491-0258-4D91-AF93-7F676F45284E}"/>
              </a:ext>
            </a:extLst>
          </p:cNvPr>
          <p:cNvSpPr>
            <a:spLocks noGrp="1"/>
          </p:cNvSpPr>
          <p:nvPr>
            <p:ph type="sldNum" sz="quarter" idx="12"/>
          </p:nvPr>
        </p:nvSpPr>
        <p:spPr/>
        <p:txBody>
          <a:bodyPr/>
          <a:lstStyle/>
          <a:p>
            <a:fld id="{AFAA99DF-832E-433D-9706-C82C98D35078}" type="slidenum">
              <a:rPr lang="es-ES" smtClean="0"/>
              <a:t>16</a:t>
            </a:fld>
            <a:endParaRPr lang="es-ES"/>
          </a:p>
        </p:txBody>
      </p:sp>
    </p:spTree>
    <p:extLst>
      <p:ext uri="{BB962C8B-B14F-4D97-AF65-F5344CB8AC3E}">
        <p14:creationId xmlns:p14="http://schemas.microsoft.com/office/powerpoint/2010/main" val="2188012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7E3329-9F97-45BB-896C-D8119E454EC7}"/>
              </a:ext>
            </a:extLst>
          </p:cNvPr>
          <p:cNvSpPr>
            <a:spLocks noGrp="1"/>
          </p:cNvSpPr>
          <p:nvPr>
            <p:ph type="title"/>
          </p:nvPr>
        </p:nvSpPr>
        <p:spPr>
          <a:xfrm>
            <a:off x="1435608" y="76200"/>
            <a:ext cx="7498080" cy="832520"/>
          </a:xfrm>
        </p:spPr>
        <p:txBody>
          <a:bodyPr>
            <a:normAutofit/>
          </a:bodyPr>
          <a:lstStyle/>
          <a:p>
            <a:r>
              <a:rPr lang="es-ES" dirty="0"/>
              <a:t>CC de aplicación.</a:t>
            </a:r>
          </a:p>
        </p:txBody>
      </p:sp>
      <p:sp>
        <p:nvSpPr>
          <p:cNvPr id="3" name="Marcador de contenido 2">
            <a:extLst>
              <a:ext uri="{FF2B5EF4-FFF2-40B4-BE49-F238E27FC236}">
                <a16:creationId xmlns:a16="http://schemas.microsoft.com/office/drawing/2014/main" id="{E539433D-BE96-442F-AB69-191F8D0A7CB8}"/>
              </a:ext>
            </a:extLst>
          </p:cNvPr>
          <p:cNvSpPr>
            <a:spLocks noGrp="1"/>
          </p:cNvSpPr>
          <p:nvPr>
            <p:ph idx="1"/>
          </p:nvPr>
        </p:nvSpPr>
        <p:spPr>
          <a:xfrm>
            <a:off x="755576" y="980728"/>
            <a:ext cx="8178112" cy="5616624"/>
          </a:xfrm>
        </p:spPr>
        <p:txBody>
          <a:bodyPr>
            <a:normAutofit fontScale="85000" lnSpcReduction="20000"/>
          </a:bodyPr>
          <a:lstStyle/>
          <a:p>
            <a:pPr algn="just"/>
            <a:r>
              <a:rPr lang="es-ES" dirty="0"/>
              <a:t>STS 27-2-2018, </a:t>
            </a:r>
            <a:r>
              <a:rPr lang="es-ES" dirty="0" err="1"/>
              <a:t>rec.</a:t>
            </a:r>
            <a:r>
              <a:rPr lang="es-ES" dirty="0"/>
              <a:t> 724/2016 </a:t>
            </a:r>
          </a:p>
          <a:p>
            <a:pPr algn="just"/>
            <a:r>
              <a:rPr lang="es-ES" dirty="0"/>
              <a:t>Típica adjudicación limpieza urbana.CC Estatal  Limpieza Pública, Viaria, Riegos, Recogida…. </a:t>
            </a:r>
          </a:p>
          <a:p>
            <a:pPr algn="just"/>
            <a:r>
              <a:rPr lang="es-ES" i="1" dirty="0"/>
              <a:t>..los trabajadores de la empresa saliente pasarán a adscribirse a la nueva empresa o entidad pública que vaya a realizar el servicio..</a:t>
            </a:r>
            <a:endParaRPr lang="es-ES" dirty="0"/>
          </a:p>
          <a:p>
            <a:pPr algn="just"/>
            <a:r>
              <a:rPr lang="es-ES" dirty="0"/>
              <a:t>Art. 82. 3 ET  los CC ET obligan a todos los empresarios y trabajadores incluidos en su ámbito de aplicación.</a:t>
            </a:r>
          </a:p>
          <a:p>
            <a:pPr algn="just"/>
            <a:r>
              <a:rPr lang="es-ES" dirty="0"/>
              <a:t>El CC  no puede contener cláusulas obligacionales que afecten a quienes no son parte en la negociación.</a:t>
            </a:r>
          </a:p>
          <a:p>
            <a:pPr algn="just"/>
            <a:r>
              <a:rPr lang="es-ES" dirty="0"/>
              <a:t>En su contenido normativo no cabe establecer condiciones de trabajo que hubieran de asumir empresas que no estuvieran incluidas en su ámbito de aplicación.</a:t>
            </a:r>
          </a:p>
        </p:txBody>
      </p:sp>
      <p:sp>
        <p:nvSpPr>
          <p:cNvPr id="4" name="Marcador de pie de página 3">
            <a:extLst>
              <a:ext uri="{FF2B5EF4-FFF2-40B4-BE49-F238E27FC236}">
                <a16:creationId xmlns:a16="http://schemas.microsoft.com/office/drawing/2014/main" id="{92758957-CD79-4890-A14B-A656C8246ABE}"/>
              </a:ext>
            </a:extLst>
          </p:cNvPr>
          <p:cNvSpPr>
            <a:spLocks noGrp="1"/>
          </p:cNvSpPr>
          <p:nvPr>
            <p:ph type="ftr" sz="quarter" idx="11"/>
          </p:nvPr>
        </p:nvSpPr>
        <p:spPr/>
        <p:txBody>
          <a:bodyPr/>
          <a:lstStyle/>
          <a:p>
            <a:r>
              <a:rPr lang="it-IT"/>
              <a:t>S.Moralo    XVII Encuentro</a:t>
            </a:r>
            <a:endParaRPr lang="es-ES"/>
          </a:p>
        </p:txBody>
      </p:sp>
      <p:sp>
        <p:nvSpPr>
          <p:cNvPr id="5" name="Marcador de número de diapositiva 4">
            <a:extLst>
              <a:ext uri="{FF2B5EF4-FFF2-40B4-BE49-F238E27FC236}">
                <a16:creationId xmlns:a16="http://schemas.microsoft.com/office/drawing/2014/main" id="{6981AB30-AF66-4317-A6F3-D164933A4D9F}"/>
              </a:ext>
            </a:extLst>
          </p:cNvPr>
          <p:cNvSpPr>
            <a:spLocks noGrp="1"/>
          </p:cNvSpPr>
          <p:nvPr>
            <p:ph type="sldNum" sz="quarter" idx="12"/>
          </p:nvPr>
        </p:nvSpPr>
        <p:spPr/>
        <p:txBody>
          <a:bodyPr/>
          <a:lstStyle/>
          <a:p>
            <a:fld id="{AFAA99DF-832E-433D-9706-C82C98D35078}" type="slidenum">
              <a:rPr lang="es-ES" smtClean="0"/>
              <a:t>17</a:t>
            </a:fld>
            <a:endParaRPr lang="es-ES"/>
          </a:p>
        </p:txBody>
      </p:sp>
    </p:spTree>
    <p:extLst>
      <p:ext uri="{BB962C8B-B14F-4D97-AF65-F5344CB8AC3E}">
        <p14:creationId xmlns:p14="http://schemas.microsoft.com/office/powerpoint/2010/main" val="2767697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67D3FB-EB80-459D-B14B-0A67A9403560}"/>
              </a:ext>
            </a:extLst>
          </p:cNvPr>
          <p:cNvSpPr>
            <a:spLocks noGrp="1"/>
          </p:cNvSpPr>
          <p:nvPr>
            <p:ph type="title"/>
          </p:nvPr>
        </p:nvSpPr>
        <p:spPr>
          <a:xfrm>
            <a:off x="1043608" y="0"/>
            <a:ext cx="7890080" cy="764704"/>
          </a:xfrm>
        </p:spPr>
        <p:txBody>
          <a:bodyPr>
            <a:normAutofit fontScale="90000"/>
          </a:bodyPr>
          <a:lstStyle/>
          <a:p>
            <a:r>
              <a:rPr lang="es-ES" dirty="0"/>
              <a:t>…las matizaciones/excepciones… I</a:t>
            </a:r>
          </a:p>
        </p:txBody>
      </p:sp>
      <p:sp>
        <p:nvSpPr>
          <p:cNvPr id="3" name="Marcador de contenido 2">
            <a:extLst>
              <a:ext uri="{FF2B5EF4-FFF2-40B4-BE49-F238E27FC236}">
                <a16:creationId xmlns:a16="http://schemas.microsoft.com/office/drawing/2014/main" id="{E2A30425-5CFF-493B-85B4-2D07244C274F}"/>
              </a:ext>
            </a:extLst>
          </p:cNvPr>
          <p:cNvSpPr>
            <a:spLocks noGrp="1"/>
          </p:cNvSpPr>
          <p:nvPr>
            <p:ph idx="1"/>
          </p:nvPr>
        </p:nvSpPr>
        <p:spPr>
          <a:xfrm>
            <a:off x="827584" y="836712"/>
            <a:ext cx="8106104" cy="5904656"/>
          </a:xfrm>
        </p:spPr>
        <p:txBody>
          <a:bodyPr>
            <a:normAutofit fontScale="77500" lnSpcReduction="20000"/>
          </a:bodyPr>
          <a:lstStyle/>
          <a:p>
            <a:r>
              <a:rPr lang="es-ES" dirty="0"/>
              <a:t> </a:t>
            </a:r>
            <a:r>
              <a:rPr lang="es-ES" b="1" dirty="0"/>
              <a:t>STS 21/10/2010, rcud.806/2010. </a:t>
            </a:r>
            <a:r>
              <a:rPr lang="es-ES" b="1" dirty="0" err="1"/>
              <a:t>CEEs</a:t>
            </a:r>
            <a:r>
              <a:rPr lang="es-ES" b="1" dirty="0"/>
              <a:t>. CC Limpieza.</a:t>
            </a:r>
          </a:p>
          <a:p>
            <a:r>
              <a:rPr lang="es-ES" dirty="0"/>
              <a:t> </a:t>
            </a:r>
            <a:r>
              <a:rPr lang="es-ES" b="1" dirty="0"/>
              <a:t>STS  2/2/2017, </a:t>
            </a:r>
            <a:r>
              <a:rPr lang="es-ES" b="1" dirty="0" err="1"/>
              <a:t>rcud</a:t>
            </a:r>
            <a:r>
              <a:rPr lang="es-ES" b="1" dirty="0"/>
              <a:t>. 2012/2015. </a:t>
            </a:r>
            <a:r>
              <a:rPr lang="es-ES" b="1" dirty="0" err="1"/>
              <a:t>CEEs</a:t>
            </a:r>
            <a:r>
              <a:rPr lang="es-ES" b="1" dirty="0"/>
              <a:t> </a:t>
            </a:r>
            <a:r>
              <a:rPr lang="es-ES" dirty="0"/>
              <a:t>(cita muchas). </a:t>
            </a:r>
          </a:p>
          <a:p>
            <a:r>
              <a:rPr lang="es-ES" dirty="0"/>
              <a:t>La cuestión de los </a:t>
            </a:r>
            <a:r>
              <a:rPr lang="es-ES" dirty="0" err="1"/>
              <a:t>CEEs</a:t>
            </a:r>
            <a:r>
              <a:rPr lang="es-ES" dirty="0"/>
              <a:t> y el CC limpieza. Recordemos que los </a:t>
            </a:r>
            <a:r>
              <a:rPr lang="es-ES" dirty="0" err="1"/>
              <a:t>CEEs</a:t>
            </a:r>
            <a:r>
              <a:rPr lang="es-ES" dirty="0"/>
              <a:t>:</a:t>
            </a:r>
          </a:p>
          <a:p>
            <a:pPr lvl="1" algn="just"/>
            <a:r>
              <a:rPr lang="es-ES" dirty="0"/>
              <a:t>Tienen CC propio.</a:t>
            </a:r>
          </a:p>
          <a:p>
            <a:pPr lvl="1" algn="just"/>
            <a:r>
              <a:rPr lang="es-ES" dirty="0"/>
              <a:t>Solo pueden contratar trabajadores con X grado discapacidad.</a:t>
            </a:r>
          </a:p>
          <a:p>
            <a:pPr algn="just"/>
            <a:r>
              <a:rPr lang="es-ES" dirty="0"/>
              <a:t>Se les aplica CC limpieza.. incluso aunque no vengan comprendidos  en su ámbito aplicativo al no tratarse de empresas de limpieza.</a:t>
            </a:r>
          </a:p>
          <a:p>
            <a:pPr algn="just"/>
            <a:r>
              <a:rPr lang="es-ES" dirty="0"/>
              <a:t>Si CEE concurre a una contrata de limpieza …..nada impide a los </a:t>
            </a:r>
            <a:r>
              <a:rPr lang="es-ES" dirty="0" err="1"/>
              <a:t>CEEs</a:t>
            </a:r>
            <a:r>
              <a:rPr lang="es-ES" dirty="0"/>
              <a:t> subrogarse en los contratos de otros trabajadores, sean éstos o no personas con discapacidad.</a:t>
            </a:r>
          </a:p>
          <a:p>
            <a:pPr algn="just"/>
            <a:r>
              <a:rPr lang="es-ES" dirty="0"/>
              <a:t>Del mismo modo, la empresa entrante, que no es </a:t>
            </a:r>
            <a:r>
              <a:rPr lang="es-ES" dirty="0" err="1"/>
              <a:t>CEEs</a:t>
            </a:r>
            <a:r>
              <a:rPr lang="es-ES" dirty="0"/>
              <a:t> debe asumir a los trabajadores discapacitados  de la anterior adjudicataria.</a:t>
            </a:r>
          </a:p>
        </p:txBody>
      </p:sp>
      <p:sp>
        <p:nvSpPr>
          <p:cNvPr id="4" name="Marcador de pie de página 3">
            <a:extLst>
              <a:ext uri="{FF2B5EF4-FFF2-40B4-BE49-F238E27FC236}">
                <a16:creationId xmlns:a16="http://schemas.microsoft.com/office/drawing/2014/main" id="{67755095-E46E-4984-90DA-E3D3CC0AB7A5}"/>
              </a:ext>
            </a:extLst>
          </p:cNvPr>
          <p:cNvSpPr>
            <a:spLocks noGrp="1"/>
          </p:cNvSpPr>
          <p:nvPr>
            <p:ph type="ftr" sz="quarter" idx="11"/>
          </p:nvPr>
        </p:nvSpPr>
        <p:spPr/>
        <p:txBody>
          <a:bodyPr/>
          <a:lstStyle/>
          <a:p>
            <a:r>
              <a:rPr lang="it-IT"/>
              <a:t>S.Moralo    XVII Encuentro</a:t>
            </a:r>
            <a:endParaRPr lang="es-ES"/>
          </a:p>
        </p:txBody>
      </p:sp>
      <p:sp>
        <p:nvSpPr>
          <p:cNvPr id="5" name="Marcador de número de diapositiva 4">
            <a:extLst>
              <a:ext uri="{FF2B5EF4-FFF2-40B4-BE49-F238E27FC236}">
                <a16:creationId xmlns:a16="http://schemas.microsoft.com/office/drawing/2014/main" id="{B60445FB-BC92-40F8-A52D-927ACBAC6B13}"/>
              </a:ext>
            </a:extLst>
          </p:cNvPr>
          <p:cNvSpPr>
            <a:spLocks noGrp="1"/>
          </p:cNvSpPr>
          <p:nvPr>
            <p:ph type="sldNum" sz="quarter" idx="12"/>
          </p:nvPr>
        </p:nvSpPr>
        <p:spPr/>
        <p:txBody>
          <a:bodyPr/>
          <a:lstStyle/>
          <a:p>
            <a:fld id="{AFAA99DF-832E-433D-9706-C82C98D35078}" type="slidenum">
              <a:rPr lang="es-ES" smtClean="0"/>
              <a:t>18</a:t>
            </a:fld>
            <a:endParaRPr lang="es-ES"/>
          </a:p>
        </p:txBody>
      </p:sp>
    </p:spTree>
    <p:extLst>
      <p:ext uri="{BB962C8B-B14F-4D97-AF65-F5344CB8AC3E}">
        <p14:creationId xmlns:p14="http://schemas.microsoft.com/office/powerpoint/2010/main" val="1869758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02C09E-8314-4B6E-968F-D3C6DC2CA7A0}"/>
              </a:ext>
            </a:extLst>
          </p:cNvPr>
          <p:cNvSpPr>
            <a:spLocks noGrp="1"/>
          </p:cNvSpPr>
          <p:nvPr>
            <p:ph type="title"/>
          </p:nvPr>
        </p:nvSpPr>
        <p:spPr>
          <a:xfrm>
            <a:off x="1435608" y="76200"/>
            <a:ext cx="7498080" cy="760512"/>
          </a:xfrm>
        </p:spPr>
        <p:txBody>
          <a:bodyPr>
            <a:normAutofit/>
          </a:bodyPr>
          <a:lstStyle/>
          <a:p>
            <a:r>
              <a:rPr lang="es-ES" dirty="0"/>
              <a:t>Reasunción de servicios. AAPP</a:t>
            </a:r>
          </a:p>
        </p:txBody>
      </p:sp>
      <p:sp>
        <p:nvSpPr>
          <p:cNvPr id="3" name="Marcador de contenido 2">
            <a:extLst>
              <a:ext uri="{FF2B5EF4-FFF2-40B4-BE49-F238E27FC236}">
                <a16:creationId xmlns:a16="http://schemas.microsoft.com/office/drawing/2014/main" id="{383BA4D5-3867-40E4-8750-3120C31491D5}"/>
              </a:ext>
            </a:extLst>
          </p:cNvPr>
          <p:cNvSpPr>
            <a:spLocks noGrp="1"/>
          </p:cNvSpPr>
          <p:nvPr>
            <p:ph idx="1"/>
          </p:nvPr>
        </p:nvSpPr>
        <p:spPr>
          <a:xfrm>
            <a:off x="683568" y="908720"/>
            <a:ext cx="8250120" cy="5760640"/>
          </a:xfrm>
        </p:spPr>
        <p:txBody>
          <a:bodyPr>
            <a:normAutofit/>
          </a:bodyPr>
          <a:lstStyle/>
          <a:p>
            <a:pPr algn="just"/>
            <a:r>
              <a:rPr lang="es-ES" dirty="0"/>
              <a:t>Reversión de contratas: reasunción servicio previamente descentralizado por una A.P. Puede ser o no una transmisión de empresa.</a:t>
            </a:r>
          </a:p>
          <a:p>
            <a:pPr algn="just"/>
            <a:r>
              <a:rPr lang="es-ES" dirty="0"/>
              <a:t>NO es transmisión de empresa:</a:t>
            </a:r>
          </a:p>
          <a:p>
            <a:pPr lvl="1" algn="just"/>
            <a:r>
              <a:rPr lang="es-ES" dirty="0"/>
              <a:t> Mera sucesión servicio sin transmisión medios STJUE de 20 de enero de 2011, As. Martín Valor. SSTS de 17 de junio y 11 de julio 2011 (</a:t>
            </a:r>
            <a:r>
              <a:rPr lang="es-ES" dirty="0" err="1"/>
              <a:t>Rcuds</a:t>
            </a:r>
            <a:r>
              <a:rPr lang="es-ES" dirty="0"/>
              <a:t>. 2855 y 2861 de 2010), de 17 de noviembre de 2014 (</a:t>
            </a:r>
            <a:r>
              <a:rPr lang="es-ES" dirty="0" err="1"/>
              <a:t>Rcud</a:t>
            </a:r>
            <a:r>
              <a:rPr lang="es-ES" dirty="0"/>
              <a:t>. 79/2014) y de 17 de junio de 2015 (</a:t>
            </a:r>
            <a:r>
              <a:rPr lang="es-ES" dirty="0" err="1"/>
              <a:t>Rcud</a:t>
            </a:r>
            <a:r>
              <a:rPr lang="es-ES" dirty="0"/>
              <a:t>. 1548/2014).</a:t>
            </a:r>
          </a:p>
          <a:p>
            <a:endParaRPr lang="es-ES" dirty="0"/>
          </a:p>
        </p:txBody>
      </p:sp>
      <p:sp>
        <p:nvSpPr>
          <p:cNvPr id="4" name="Marcador de pie de página 3">
            <a:extLst>
              <a:ext uri="{FF2B5EF4-FFF2-40B4-BE49-F238E27FC236}">
                <a16:creationId xmlns:a16="http://schemas.microsoft.com/office/drawing/2014/main" id="{3810B49E-04D2-458E-A269-EC67544726C0}"/>
              </a:ext>
            </a:extLst>
          </p:cNvPr>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8C257416-D4DC-4372-A545-1C5970BE9193}"/>
              </a:ext>
            </a:extLst>
          </p:cNvPr>
          <p:cNvSpPr>
            <a:spLocks noGrp="1"/>
          </p:cNvSpPr>
          <p:nvPr>
            <p:ph type="sldNum" sz="quarter" idx="12"/>
          </p:nvPr>
        </p:nvSpPr>
        <p:spPr/>
        <p:txBody>
          <a:bodyPr/>
          <a:lstStyle/>
          <a:p>
            <a:fld id="{AFAA99DF-832E-433D-9706-C82C98D35078}" type="slidenum">
              <a:rPr lang="es-ES" smtClean="0"/>
              <a:t>19</a:t>
            </a:fld>
            <a:endParaRPr lang="es-ES"/>
          </a:p>
        </p:txBody>
      </p:sp>
    </p:spTree>
    <p:extLst>
      <p:ext uri="{BB962C8B-B14F-4D97-AF65-F5344CB8AC3E}">
        <p14:creationId xmlns:p14="http://schemas.microsoft.com/office/powerpoint/2010/main" val="2630963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4F2A43-7E99-49B2-8F59-48231E4CEC1C}"/>
              </a:ext>
            </a:extLst>
          </p:cNvPr>
          <p:cNvSpPr>
            <a:spLocks noGrp="1"/>
          </p:cNvSpPr>
          <p:nvPr>
            <p:ph type="title"/>
          </p:nvPr>
        </p:nvSpPr>
        <p:spPr>
          <a:xfrm>
            <a:off x="1435608" y="76200"/>
            <a:ext cx="7498080" cy="688504"/>
          </a:xfrm>
        </p:spPr>
        <p:txBody>
          <a:bodyPr>
            <a:normAutofit fontScale="90000"/>
          </a:bodyPr>
          <a:lstStyle/>
          <a:p>
            <a:r>
              <a:rPr lang="es-ES" dirty="0"/>
              <a:t>MARCO NORMATIVO</a:t>
            </a:r>
          </a:p>
        </p:txBody>
      </p:sp>
      <p:sp>
        <p:nvSpPr>
          <p:cNvPr id="3" name="Marcador de contenido 2">
            <a:extLst>
              <a:ext uri="{FF2B5EF4-FFF2-40B4-BE49-F238E27FC236}">
                <a16:creationId xmlns:a16="http://schemas.microsoft.com/office/drawing/2014/main" id="{03BB0D9A-0BA9-44F1-97FE-E16518863614}"/>
              </a:ext>
            </a:extLst>
          </p:cNvPr>
          <p:cNvSpPr>
            <a:spLocks noGrp="1"/>
          </p:cNvSpPr>
          <p:nvPr>
            <p:ph idx="1"/>
          </p:nvPr>
        </p:nvSpPr>
        <p:spPr>
          <a:xfrm>
            <a:off x="755576" y="1052736"/>
            <a:ext cx="8424936" cy="5544616"/>
          </a:xfrm>
        </p:spPr>
        <p:txBody>
          <a:bodyPr>
            <a:normAutofit/>
          </a:bodyPr>
          <a:lstStyle/>
          <a:p>
            <a:r>
              <a:rPr lang="es-ES" sz="3600" dirty="0"/>
              <a:t>Directiva 2001/23/CE, 12 de marzo: </a:t>
            </a:r>
          </a:p>
          <a:p>
            <a:pPr lvl="1"/>
            <a:r>
              <a:rPr lang="es-ES" sz="2000" dirty="0"/>
              <a:t>Traspaso entidad económica que mantenga su identidad. </a:t>
            </a:r>
          </a:p>
          <a:p>
            <a:pPr lvl="1"/>
            <a:r>
              <a:rPr lang="es-ES" sz="2000" dirty="0"/>
              <a:t>Se transfieren al cesionario derechos y obligaciones.</a:t>
            </a:r>
          </a:p>
          <a:p>
            <a:pPr lvl="1"/>
            <a:r>
              <a:rPr lang="es-ES" sz="2000" dirty="0"/>
              <a:t>Los Estados podrán disponer responsabilidad solidaria. </a:t>
            </a:r>
          </a:p>
          <a:p>
            <a:r>
              <a:rPr lang="es-ES" sz="3600" dirty="0"/>
              <a:t>Art. 44 ET:</a:t>
            </a:r>
          </a:p>
          <a:p>
            <a:pPr lvl="1"/>
            <a:r>
              <a:rPr lang="es-ES" sz="2000" dirty="0"/>
              <a:t>El cambio de titularidad subroga nuevo empresario.</a:t>
            </a:r>
          </a:p>
          <a:p>
            <a:pPr lvl="1"/>
            <a:r>
              <a:rPr lang="es-ES" sz="2000" dirty="0"/>
              <a:t>Responsabilidad solidaria 3 años  obligaciones anteriores. </a:t>
            </a:r>
          </a:p>
          <a:p>
            <a:r>
              <a:rPr lang="es-ES" sz="3600" dirty="0"/>
              <a:t>LCSP:</a:t>
            </a:r>
          </a:p>
          <a:p>
            <a:pPr lvl="1"/>
            <a:r>
              <a:rPr lang="es-ES" sz="2000" dirty="0"/>
              <a:t>Art. 130 subrogación.</a:t>
            </a:r>
          </a:p>
          <a:p>
            <a:r>
              <a:rPr lang="es-ES" sz="3600" dirty="0"/>
              <a:t>LC:</a:t>
            </a:r>
          </a:p>
          <a:p>
            <a:pPr lvl="1"/>
            <a:r>
              <a:rPr lang="es-ES" sz="2000" dirty="0"/>
              <a:t>Art. 148 y ss. Sucesión en el concurso.</a:t>
            </a:r>
          </a:p>
          <a:p>
            <a:pPr marL="402336" lvl="1" indent="0" algn="just">
              <a:buNone/>
            </a:pPr>
            <a:endParaRPr lang="es-ES" sz="2400" dirty="0"/>
          </a:p>
          <a:p>
            <a:pPr lvl="1" algn="just"/>
            <a:endParaRPr lang="es-ES" dirty="0"/>
          </a:p>
          <a:p>
            <a:pPr lvl="1"/>
            <a:endParaRPr lang="es-ES" dirty="0"/>
          </a:p>
        </p:txBody>
      </p:sp>
      <p:sp>
        <p:nvSpPr>
          <p:cNvPr id="4" name="Marcador de pie de página 3">
            <a:extLst>
              <a:ext uri="{FF2B5EF4-FFF2-40B4-BE49-F238E27FC236}">
                <a16:creationId xmlns:a16="http://schemas.microsoft.com/office/drawing/2014/main" id="{0F8071A6-BF62-46E1-8F90-233A7534A3EE}"/>
              </a:ext>
            </a:extLst>
          </p:cNvPr>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A4EF5F59-0634-4CE6-A4BB-CBDAC945CF23}"/>
              </a:ext>
            </a:extLst>
          </p:cNvPr>
          <p:cNvSpPr>
            <a:spLocks noGrp="1"/>
          </p:cNvSpPr>
          <p:nvPr>
            <p:ph type="sldNum" sz="quarter" idx="12"/>
          </p:nvPr>
        </p:nvSpPr>
        <p:spPr/>
        <p:txBody>
          <a:bodyPr/>
          <a:lstStyle/>
          <a:p>
            <a:fld id="{AFAA99DF-832E-433D-9706-C82C98D35078}" type="slidenum">
              <a:rPr lang="es-ES" smtClean="0"/>
              <a:t>2</a:t>
            </a:fld>
            <a:endParaRPr lang="es-ES"/>
          </a:p>
        </p:txBody>
      </p:sp>
    </p:spTree>
    <p:extLst>
      <p:ext uri="{BB962C8B-B14F-4D97-AF65-F5344CB8AC3E}">
        <p14:creationId xmlns:p14="http://schemas.microsoft.com/office/powerpoint/2010/main" val="2207615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16632"/>
            <a:ext cx="8100392" cy="864096"/>
          </a:xfrm>
        </p:spPr>
        <p:txBody>
          <a:bodyPr>
            <a:noAutofit/>
          </a:bodyPr>
          <a:lstStyle/>
          <a:p>
            <a:r>
              <a:rPr lang="es-ES" sz="4800" dirty="0"/>
              <a:t>Reversión contratas. </a:t>
            </a:r>
          </a:p>
        </p:txBody>
      </p:sp>
      <p:sp>
        <p:nvSpPr>
          <p:cNvPr id="3" name="2 Marcador de contenido"/>
          <p:cNvSpPr>
            <a:spLocks noGrp="1"/>
          </p:cNvSpPr>
          <p:nvPr>
            <p:ph idx="1"/>
          </p:nvPr>
        </p:nvSpPr>
        <p:spPr>
          <a:xfrm>
            <a:off x="899592" y="1052736"/>
            <a:ext cx="8034096" cy="5544616"/>
          </a:xfrm>
        </p:spPr>
        <p:txBody>
          <a:bodyPr>
            <a:noAutofit/>
          </a:bodyPr>
          <a:lstStyle/>
          <a:p>
            <a:pPr algn="just"/>
            <a:r>
              <a:rPr lang="es-ES" dirty="0"/>
              <a:t>STJUE 20/1/2011. C-463/09. Asunto </a:t>
            </a:r>
            <a:r>
              <a:rPr lang="es-ES" dirty="0" err="1"/>
              <a:t>Clece</a:t>
            </a:r>
            <a:r>
              <a:rPr lang="es-ES" dirty="0"/>
              <a:t>. </a:t>
            </a:r>
          </a:p>
          <a:p>
            <a:pPr algn="just"/>
            <a:r>
              <a:rPr lang="es-ES" dirty="0"/>
              <a:t>Ay. Rescinde  limpieza y contrata a 5 trabajadores para hacerla por sí mismo: </a:t>
            </a:r>
          </a:p>
          <a:p>
            <a:pPr lvl="1" algn="just"/>
            <a:r>
              <a:rPr lang="es-ES" sz="2400" dirty="0"/>
              <a:t>1º) Directiva es aplicable  AAPP, que ejercen actividad CON y SIN ánimo lucro.</a:t>
            </a:r>
          </a:p>
          <a:p>
            <a:pPr lvl="1" algn="just"/>
            <a:r>
              <a:rPr lang="es-ES" sz="2400" dirty="0"/>
              <a:t>2º) Solo si la transmisión tiene por objeto: Una entidad económica que mantenga su identidad </a:t>
            </a:r>
            <a:r>
              <a:rPr lang="es-ES" sz="2400" dirty="0" err="1"/>
              <a:t>etc</a:t>
            </a:r>
            <a:r>
              <a:rPr lang="es-ES" sz="2400" dirty="0"/>
              <a:t>…</a:t>
            </a:r>
          </a:p>
          <a:p>
            <a:pPr algn="just"/>
            <a:r>
              <a:rPr lang="es-ES" dirty="0"/>
              <a:t>NO se aplica  cuando Ay.  pone fin al contrato  y realiza por sí mismo los trabajos contratando nuevo personal.</a:t>
            </a:r>
          </a:p>
          <a:p>
            <a:pPr lvl="1" algn="just"/>
            <a:endParaRPr lang="es-ES" sz="2400" dirty="0"/>
          </a:p>
          <a:p>
            <a:pPr lvl="1" algn="just"/>
            <a:endParaRPr lang="es-ES" sz="2400" dirty="0"/>
          </a:p>
        </p:txBody>
      </p:sp>
      <p:sp>
        <p:nvSpPr>
          <p:cNvPr id="4" name="3 Marcador de pie de página"/>
          <p:cNvSpPr>
            <a:spLocks noGrp="1"/>
          </p:cNvSpPr>
          <p:nvPr>
            <p:ph type="ftr" sz="quarter" idx="11"/>
          </p:nvPr>
        </p:nvSpPr>
        <p:spPr/>
        <p:txBody>
          <a:bodyPr/>
          <a:lstStyle/>
          <a:p>
            <a:r>
              <a:rPr lang="it-IT"/>
              <a:t>S.Moralo    XVII Encuentro</a:t>
            </a:r>
            <a:endParaRPr lang="es-ES" dirty="0"/>
          </a:p>
        </p:txBody>
      </p:sp>
      <p:sp>
        <p:nvSpPr>
          <p:cNvPr id="5" name="4 Marcador de número de diapositiva"/>
          <p:cNvSpPr>
            <a:spLocks noGrp="1"/>
          </p:cNvSpPr>
          <p:nvPr>
            <p:ph type="sldNum" sz="quarter" idx="12"/>
          </p:nvPr>
        </p:nvSpPr>
        <p:spPr/>
        <p:txBody>
          <a:bodyPr/>
          <a:lstStyle/>
          <a:p>
            <a:fld id="{AFAA99DF-832E-433D-9706-C82C98D35078}" type="slidenum">
              <a:rPr lang="es-ES" smtClean="0"/>
              <a:t>20</a:t>
            </a:fld>
            <a:endParaRPr lang="es-ES"/>
          </a:p>
        </p:txBody>
      </p:sp>
    </p:spTree>
    <p:extLst>
      <p:ext uri="{BB962C8B-B14F-4D97-AF65-F5344CB8AC3E}">
        <p14:creationId xmlns:p14="http://schemas.microsoft.com/office/powerpoint/2010/main" val="294947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60648"/>
            <a:ext cx="8315272" cy="792088"/>
          </a:xfrm>
        </p:spPr>
        <p:txBody>
          <a:bodyPr>
            <a:noAutofit/>
          </a:bodyPr>
          <a:lstStyle/>
          <a:p>
            <a:r>
              <a:rPr lang="es-ES" sz="3200" dirty="0"/>
              <a:t>Reversión. ADIF servicio información Atocha. </a:t>
            </a:r>
          </a:p>
        </p:txBody>
      </p:sp>
      <p:sp>
        <p:nvSpPr>
          <p:cNvPr id="3" name="2 Marcador de contenido"/>
          <p:cNvSpPr>
            <a:spLocks noGrp="1"/>
          </p:cNvSpPr>
          <p:nvPr>
            <p:ph idx="1"/>
          </p:nvPr>
        </p:nvSpPr>
        <p:spPr>
          <a:xfrm>
            <a:off x="683568" y="1196752"/>
            <a:ext cx="8250120" cy="5585048"/>
          </a:xfrm>
        </p:spPr>
        <p:txBody>
          <a:bodyPr>
            <a:normAutofit/>
          </a:bodyPr>
          <a:lstStyle/>
          <a:p>
            <a:pPr algn="just"/>
            <a:r>
              <a:rPr lang="es-ES" sz="3600" dirty="0"/>
              <a:t>STS 26/9/2017, rcud.3533/2015. No hay transmisión infraestructura.</a:t>
            </a:r>
          </a:p>
          <a:p>
            <a:pPr algn="just"/>
            <a:r>
              <a:rPr lang="es-ES" sz="3600" dirty="0"/>
              <a:t>1º) Si hay transmisión medios relevantes. Art. 44 ET. </a:t>
            </a:r>
          </a:p>
          <a:p>
            <a:pPr algn="just"/>
            <a:r>
              <a:rPr lang="es-ES" sz="3600" dirty="0"/>
              <a:t>2º) Actividad descansa mano de obra. </a:t>
            </a:r>
          </a:p>
          <a:p>
            <a:pPr algn="just"/>
            <a:r>
              <a:rPr lang="es-ES" sz="3600" dirty="0"/>
              <a:t>3º) No hay CC imponga sucesión a AAPP.</a:t>
            </a:r>
          </a:p>
          <a:p>
            <a:pPr algn="just"/>
            <a:r>
              <a:rPr lang="es-ES" sz="3600" dirty="0"/>
              <a:t>4º) Tampoco puede entenderse que existiese transmisión de clientela.</a:t>
            </a:r>
          </a:p>
        </p:txBody>
      </p:sp>
      <p:sp>
        <p:nvSpPr>
          <p:cNvPr id="4" name="3 Marcador de pie de página"/>
          <p:cNvSpPr>
            <a:spLocks noGrp="1"/>
          </p:cNvSpPr>
          <p:nvPr>
            <p:ph type="ftr" sz="quarter" idx="11"/>
          </p:nvPr>
        </p:nvSpPr>
        <p:spPr/>
        <p:txBody>
          <a:bodyPr/>
          <a:lstStyle/>
          <a:p>
            <a:r>
              <a:rPr lang="it-IT"/>
              <a:t>S.Moralo    XVII Encuentro</a:t>
            </a:r>
            <a:endParaRPr lang="es-ES"/>
          </a:p>
        </p:txBody>
      </p:sp>
      <p:sp>
        <p:nvSpPr>
          <p:cNvPr id="5" name="4 Marcador de número de diapositiva"/>
          <p:cNvSpPr>
            <a:spLocks noGrp="1"/>
          </p:cNvSpPr>
          <p:nvPr>
            <p:ph type="sldNum" sz="quarter" idx="12"/>
          </p:nvPr>
        </p:nvSpPr>
        <p:spPr/>
        <p:txBody>
          <a:bodyPr/>
          <a:lstStyle/>
          <a:p>
            <a:fld id="{AFAA99DF-832E-433D-9706-C82C98D35078}" type="slidenum">
              <a:rPr lang="es-ES" smtClean="0"/>
              <a:t>21</a:t>
            </a:fld>
            <a:endParaRPr lang="es-ES"/>
          </a:p>
        </p:txBody>
      </p:sp>
    </p:spTree>
    <p:extLst>
      <p:ext uri="{BB962C8B-B14F-4D97-AF65-F5344CB8AC3E}">
        <p14:creationId xmlns:p14="http://schemas.microsoft.com/office/powerpoint/2010/main" val="1572279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0"/>
            <a:ext cx="7498080" cy="1052736"/>
          </a:xfrm>
        </p:spPr>
        <p:txBody>
          <a:bodyPr>
            <a:noAutofit/>
          </a:bodyPr>
          <a:lstStyle/>
          <a:p>
            <a:r>
              <a:rPr lang="es-ES" sz="3200" dirty="0"/>
              <a:t>STJUE 26/11/2105- c-509/14. Aira Pascual</a:t>
            </a:r>
          </a:p>
        </p:txBody>
      </p:sp>
      <p:sp>
        <p:nvSpPr>
          <p:cNvPr id="3" name="2 Marcador de contenido"/>
          <p:cNvSpPr>
            <a:spLocks noGrp="1"/>
          </p:cNvSpPr>
          <p:nvPr>
            <p:ph idx="1"/>
          </p:nvPr>
        </p:nvSpPr>
        <p:spPr>
          <a:xfrm>
            <a:off x="827584" y="908720"/>
            <a:ext cx="8106104" cy="5760640"/>
          </a:xfrm>
        </p:spPr>
        <p:txBody>
          <a:bodyPr>
            <a:normAutofit fontScale="92500"/>
          </a:bodyPr>
          <a:lstStyle/>
          <a:p>
            <a:pPr marL="402336" lvl="1" indent="0" algn="just">
              <a:buNone/>
            </a:pPr>
            <a:endParaRPr lang="es-ES" sz="4000" dirty="0"/>
          </a:p>
          <a:p>
            <a:pPr algn="just"/>
            <a:r>
              <a:rPr lang="es-ES" sz="4000" dirty="0"/>
              <a:t>Mantenimiento unidades de transporte intermodal.</a:t>
            </a:r>
          </a:p>
          <a:p>
            <a:pPr algn="just"/>
            <a:r>
              <a:rPr lang="es-ES" sz="4000" dirty="0"/>
              <a:t>Infraestructura material </a:t>
            </a:r>
            <a:r>
              <a:rPr lang="es-ES" sz="4000" dirty="0" err="1"/>
              <a:t>relevante,grúas</a:t>
            </a:r>
            <a:r>
              <a:rPr lang="es-ES" sz="4000" dirty="0"/>
              <a:t>, locales, maquinaría…</a:t>
            </a:r>
          </a:p>
          <a:p>
            <a:pPr algn="just"/>
            <a:r>
              <a:rPr lang="es-ES" sz="4000" dirty="0"/>
              <a:t>No obsta que hayan pertenecido siempre a ADIF.</a:t>
            </a:r>
          </a:p>
          <a:p>
            <a:pPr algn="just"/>
            <a:r>
              <a:rPr lang="es-ES" sz="4000" dirty="0"/>
              <a:t> Los puso a disposición de la contratista.</a:t>
            </a:r>
          </a:p>
          <a:p>
            <a:pPr marL="82296" indent="0">
              <a:buNone/>
            </a:pPr>
            <a:endParaRPr lang="es-ES" dirty="0"/>
          </a:p>
          <a:p>
            <a:endParaRPr lang="es-ES" dirty="0"/>
          </a:p>
        </p:txBody>
      </p:sp>
      <p:sp>
        <p:nvSpPr>
          <p:cNvPr id="4" name="3 Marcador de pie de página"/>
          <p:cNvSpPr>
            <a:spLocks noGrp="1"/>
          </p:cNvSpPr>
          <p:nvPr>
            <p:ph type="ftr" sz="quarter" idx="11"/>
          </p:nvPr>
        </p:nvSpPr>
        <p:spPr/>
        <p:txBody>
          <a:bodyPr/>
          <a:lstStyle/>
          <a:p>
            <a:r>
              <a:rPr lang="it-IT"/>
              <a:t>S.Moralo    XVII Encuentro</a:t>
            </a:r>
            <a:endParaRPr lang="es-ES"/>
          </a:p>
        </p:txBody>
      </p:sp>
      <p:sp>
        <p:nvSpPr>
          <p:cNvPr id="5" name="4 Marcador de número de diapositiva"/>
          <p:cNvSpPr>
            <a:spLocks noGrp="1"/>
          </p:cNvSpPr>
          <p:nvPr>
            <p:ph type="sldNum" sz="quarter" idx="12"/>
          </p:nvPr>
        </p:nvSpPr>
        <p:spPr/>
        <p:txBody>
          <a:bodyPr/>
          <a:lstStyle/>
          <a:p>
            <a:fld id="{AFAA99DF-832E-433D-9706-C82C98D35078}" type="slidenum">
              <a:rPr lang="es-ES" smtClean="0"/>
              <a:t>22</a:t>
            </a:fld>
            <a:endParaRPr lang="es-ES"/>
          </a:p>
        </p:txBody>
      </p:sp>
    </p:spTree>
    <p:extLst>
      <p:ext uri="{BB962C8B-B14F-4D97-AF65-F5344CB8AC3E}">
        <p14:creationId xmlns:p14="http://schemas.microsoft.com/office/powerpoint/2010/main" val="292377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A4D681-E382-40B3-966B-19BA46B21476}"/>
              </a:ext>
            </a:extLst>
          </p:cNvPr>
          <p:cNvSpPr>
            <a:spLocks noGrp="1"/>
          </p:cNvSpPr>
          <p:nvPr>
            <p:ph type="title"/>
          </p:nvPr>
        </p:nvSpPr>
        <p:spPr>
          <a:xfrm>
            <a:off x="1435608" y="116632"/>
            <a:ext cx="7498080" cy="504056"/>
          </a:xfrm>
        </p:spPr>
        <p:txBody>
          <a:bodyPr>
            <a:normAutofit fontScale="90000"/>
          </a:bodyPr>
          <a:lstStyle/>
          <a:p>
            <a:r>
              <a:rPr lang="es-ES" dirty="0"/>
              <a:t>SSTS.   Aira Pascual. </a:t>
            </a:r>
          </a:p>
        </p:txBody>
      </p:sp>
      <p:sp>
        <p:nvSpPr>
          <p:cNvPr id="3" name="Marcador de contenido 2">
            <a:extLst>
              <a:ext uri="{FF2B5EF4-FFF2-40B4-BE49-F238E27FC236}">
                <a16:creationId xmlns:a16="http://schemas.microsoft.com/office/drawing/2014/main" id="{EDEC3A15-EE25-41D5-AAA3-7FC44E934BF6}"/>
              </a:ext>
            </a:extLst>
          </p:cNvPr>
          <p:cNvSpPr>
            <a:spLocks noGrp="1"/>
          </p:cNvSpPr>
          <p:nvPr>
            <p:ph idx="1"/>
          </p:nvPr>
        </p:nvSpPr>
        <p:spPr>
          <a:xfrm>
            <a:off x="827584" y="764704"/>
            <a:ext cx="8106104" cy="5904656"/>
          </a:xfrm>
        </p:spPr>
        <p:txBody>
          <a:bodyPr>
            <a:normAutofit fontScale="85000" lnSpcReduction="20000"/>
          </a:bodyPr>
          <a:lstStyle/>
          <a:p>
            <a:pPr algn="just"/>
            <a:r>
              <a:rPr lang="es-ES" b="1" dirty="0"/>
              <a:t>STS 26/3/2019</a:t>
            </a:r>
            <a:r>
              <a:rPr lang="es-ES" dirty="0"/>
              <a:t>, </a:t>
            </a:r>
            <a:r>
              <a:rPr lang="es-ES" dirty="0" err="1"/>
              <a:t>rcud</a:t>
            </a:r>
            <a:r>
              <a:rPr lang="es-ES" dirty="0"/>
              <a:t>. 1916/2017.  Servicio comedor escuelas  Ayuntamiento. Lo venía subcontratando y lo revierte.</a:t>
            </a:r>
          </a:p>
          <a:p>
            <a:pPr algn="just"/>
            <a:r>
              <a:rPr lang="es-ES" dirty="0"/>
              <a:t>No se hace cargo de los trabajadores.</a:t>
            </a:r>
          </a:p>
          <a:p>
            <a:pPr algn="just"/>
            <a:r>
              <a:rPr lang="es-ES" dirty="0"/>
              <a:t>El Ayuntamiento presta servicio con su propio personal…pero con la infraestructura ya existente.</a:t>
            </a:r>
          </a:p>
          <a:p>
            <a:pPr algn="just"/>
            <a:r>
              <a:rPr lang="es-ES" dirty="0"/>
              <a:t>Actividad que NO se basa en la mano de obra. Conjunto medios materiales.</a:t>
            </a:r>
          </a:p>
          <a:p>
            <a:pPr algn="just"/>
            <a:r>
              <a:rPr lang="es-ES" dirty="0"/>
              <a:t>Medios materiales son propiedad del Ayuntamiento, pero eso no impide la sucesión.</a:t>
            </a:r>
          </a:p>
          <a:p>
            <a:pPr algn="just"/>
            <a:r>
              <a:rPr lang="es-ES" b="1" dirty="0"/>
              <a:t>STS17/1/2019</a:t>
            </a:r>
            <a:r>
              <a:rPr lang="es-ES" dirty="0"/>
              <a:t>,rcud.2637/2016;10/10/201,rcud.2767/2016. Reversión servicio cocina cuartel militar. </a:t>
            </a:r>
            <a:r>
              <a:rPr lang="es-ES" b="1" dirty="0"/>
              <a:t> </a:t>
            </a:r>
          </a:p>
          <a:p>
            <a:pPr algn="just"/>
            <a:r>
              <a:rPr lang="es-ES" b="1" dirty="0"/>
              <a:t>STS 4/7/2018</a:t>
            </a:r>
            <a:r>
              <a:rPr lang="es-ES" dirty="0"/>
              <a:t>,rcud.2609/2017. Reversión servicio limpieza Ayuntamiento. Hay un conjunto medios organizados. Opera sucesión.</a:t>
            </a:r>
          </a:p>
          <a:p>
            <a:endParaRPr lang="es-ES" dirty="0"/>
          </a:p>
        </p:txBody>
      </p:sp>
      <p:sp>
        <p:nvSpPr>
          <p:cNvPr id="4" name="Marcador de pie de página 3">
            <a:extLst>
              <a:ext uri="{FF2B5EF4-FFF2-40B4-BE49-F238E27FC236}">
                <a16:creationId xmlns:a16="http://schemas.microsoft.com/office/drawing/2014/main" id="{D8A19DC8-E69E-4A1F-8F26-58D26A674383}"/>
              </a:ext>
            </a:extLst>
          </p:cNvPr>
          <p:cNvSpPr>
            <a:spLocks noGrp="1"/>
          </p:cNvSpPr>
          <p:nvPr>
            <p:ph type="ftr" sz="quarter" idx="11"/>
          </p:nvPr>
        </p:nvSpPr>
        <p:spPr/>
        <p:txBody>
          <a:bodyPr/>
          <a:lstStyle/>
          <a:p>
            <a:r>
              <a:rPr lang="it-IT"/>
              <a:t>S.Moralo    XVII Encuentro</a:t>
            </a:r>
            <a:endParaRPr lang="es-ES"/>
          </a:p>
        </p:txBody>
      </p:sp>
      <p:sp>
        <p:nvSpPr>
          <p:cNvPr id="5" name="Marcador de número de diapositiva 4">
            <a:extLst>
              <a:ext uri="{FF2B5EF4-FFF2-40B4-BE49-F238E27FC236}">
                <a16:creationId xmlns:a16="http://schemas.microsoft.com/office/drawing/2014/main" id="{720A0CD3-EC9A-4FDB-8A21-A0CA94CF37C7}"/>
              </a:ext>
            </a:extLst>
          </p:cNvPr>
          <p:cNvSpPr>
            <a:spLocks noGrp="1"/>
          </p:cNvSpPr>
          <p:nvPr>
            <p:ph type="sldNum" sz="quarter" idx="12"/>
          </p:nvPr>
        </p:nvSpPr>
        <p:spPr/>
        <p:txBody>
          <a:bodyPr/>
          <a:lstStyle/>
          <a:p>
            <a:fld id="{AFAA99DF-832E-433D-9706-C82C98D35078}" type="slidenum">
              <a:rPr lang="es-ES" smtClean="0"/>
              <a:t>23</a:t>
            </a:fld>
            <a:endParaRPr lang="es-ES"/>
          </a:p>
        </p:txBody>
      </p:sp>
    </p:spTree>
    <p:extLst>
      <p:ext uri="{BB962C8B-B14F-4D97-AF65-F5344CB8AC3E}">
        <p14:creationId xmlns:p14="http://schemas.microsoft.com/office/powerpoint/2010/main" val="4201692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D9B626-C2CF-4763-8533-C73406766E3B}"/>
              </a:ext>
            </a:extLst>
          </p:cNvPr>
          <p:cNvSpPr>
            <a:spLocks noGrp="1"/>
          </p:cNvSpPr>
          <p:nvPr>
            <p:ph type="title"/>
          </p:nvPr>
        </p:nvSpPr>
        <p:spPr>
          <a:xfrm>
            <a:off x="1043608" y="116632"/>
            <a:ext cx="7890080" cy="720080"/>
          </a:xfrm>
        </p:spPr>
        <p:txBody>
          <a:bodyPr>
            <a:normAutofit fontScale="90000"/>
          </a:bodyPr>
          <a:lstStyle/>
          <a:p>
            <a:r>
              <a:rPr lang="es-ES" dirty="0"/>
              <a:t>STJUE 13/6/2019, C-317/18.</a:t>
            </a:r>
          </a:p>
        </p:txBody>
      </p:sp>
      <p:sp>
        <p:nvSpPr>
          <p:cNvPr id="3" name="Marcador de contenido 2">
            <a:extLst>
              <a:ext uri="{FF2B5EF4-FFF2-40B4-BE49-F238E27FC236}">
                <a16:creationId xmlns:a16="http://schemas.microsoft.com/office/drawing/2014/main" id="{C1BA5BAA-DF1A-4882-B157-709E0D2224A2}"/>
              </a:ext>
            </a:extLst>
          </p:cNvPr>
          <p:cNvSpPr>
            <a:spLocks noGrp="1"/>
          </p:cNvSpPr>
          <p:nvPr>
            <p:ph idx="1"/>
          </p:nvPr>
        </p:nvSpPr>
        <p:spPr>
          <a:xfrm>
            <a:off x="755576" y="908720"/>
            <a:ext cx="8388424" cy="5688632"/>
          </a:xfrm>
        </p:spPr>
        <p:txBody>
          <a:bodyPr>
            <a:normAutofit/>
          </a:bodyPr>
          <a:lstStyle/>
          <a:p>
            <a:pPr algn="just"/>
            <a:r>
              <a:rPr lang="es-ES" dirty="0"/>
              <a:t>Ay. Remunicipaliza empresa pública.</a:t>
            </a:r>
          </a:p>
          <a:p>
            <a:pPr algn="just"/>
            <a:r>
              <a:rPr lang="es-ES" dirty="0"/>
              <a:t>Cargo de confianza:</a:t>
            </a:r>
          </a:p>
          <a:p>
            <a:pPr lvl="1" algn="just"/>
            <a:r>
              <a:rPr lang="es-ES" dirty="0"/>
              <a:t>TJUE. Es trabajador a efectos Directiva. NO está excluido.</a:t>
            </a:r>
          </a:p>
          <a:p>
            <a:pPr lvl="1" algn="just"/>
            <a:r>
              <a:rPr lang="es-ES" dirty="0"/>
              <a:t>Aunque el ordenamiento interno le dispense menor protección en otro ámbitos.</a:t>
            </a:r>
          </a:p>
          <a:p>
            <a:pPr algn="just"/>
            <a:r>
              <a:rPr lang="es-ES" dirty="0"/>
              <a:t>Subrogación en las mismas condiciones:</a:t>
            </a:r>
          </a:p>
          <a:p>
            <a:pPr lvl="1" algn="just"/>
            <a:r>
              <a:rPr lang="es-ES" dirty="0"/>
              <a:t>No cabe someter al trabajador a un procedimiento público de selección.</a:t>
            </a:r>
          </a:p>
          <a:p>
            <a:pPr lvl="1" algn="just"/>
            <a:r>
              <a:rPr lang="es-ES" dirty="0"/>
              <a:t>No cabe alterar/empezar un nuevo vínculo (menor salario). </a:t>
            </a:r>
          </a:p>
        </p:txBody>
      </p:sp>
      <p:sp>
        <p:nvSpPr>
          <p:cNvPr id="4" name="Marcador de pie de página 3">
            <a:extLst>
              <a:ext uri="{FF2B5EF4-FFF2-40B4-BE49-F238E27FC236}">
                <a16:creationId xmlns:a16="http://schemas.microsoft.com/office/drawing/2014/main" id="{C88716D6-C58F-49CB-A21E-45209CD804EA}"/>
              </a:ext>
            </a:extLst>
          </p:cNvPr>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3E114DC4-4DFC-4BCB-ABBC-7E720DD52A74}"/>
              </a:ext>
            </a:extLst>
          </p:cNvPr>
          <p:cNvSpPr>
            <a:spLocks noGrp="1"/>
          </p:cNvSpPr>
          <p:nvPr>
            <p:ph type="sldNum" sz="quarter" idx="12"/>
          </p:nvPr>
        </p:nvSpPr>
        <p:spPr/>
        <p:txBody>
          <a:bodyPr/>
          <a:lstStyle/>
          <a:p>
            <a:fld id="{AFAA99DF-832E-433D-9706-C82C98D35078}" type="slidenum">
              <a:rPr lang="es-ES" smtClean="0"/>
              <a:t>24</a:t>
            </a:fld>
            <a:endParaRPr lang="es-ES"/>
          </a:p>
        </p:txBody>
      </p:sp>
    </p:spTree>
    <p:extLst>
      <p:ext uri="{BB962C8B-B14F-4D97-AF65-F5344CB8AC3E}">
        <p14:creationId xmlns:p14="http://schemas.microsoft.com/office/powerpoint/2010/main" val="3270655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274042"/>
          </a:xfrm>
        </p:spPr>
        <p:txBody>
          <a:bodyPr>
            <a:normAutofit fontScale="90000"/>
          </a:bodyPr>
          <a:lstStyle/>
          <a:p>
            <a:r>
              <a:rPr lang="es-ES" dirty="0"/>
              <a:t>Supuestos que SI  </a:t>
            </a:r>
          </a:p>
        </p:txBody>
      </p:sp>
      <p:sp>
        <p:nvSpPr>
          <p:cNvPr id="3" name="2 Marcador de contenido"/>
          <p:cNvSpPr>
            <a:spLocks noGrp="1"/>
          </p:cNvSpPr>
          <p:nvPr>
            <p:ph idx="1"/>
          </p:nvPr>
        </p:nvSpPr>
        <p:spPr>
          <a:xfrm>
            <a:off x="971600" y="764704"/>
            <a:ext cx="7962088" cy="5976664"/>
          </a:xfrm>
        </p:spPr>
        <p:txBody>
          <a:bodyPr>
            <a:normAutofit fontScale="70000" lnSpcReduction="20000"/>
          </a:bodyPr>
          <a:lstStyle/>
          <a:p>
            <a:pPr marL="82296" indent="0" algn="just">
              <a:buNone/>
            </a:pPr>
            <a:endParaRPr lang="es-ES" b="1" dirty="0"/>
          </a:p>
          <a:p>
            <a:pPr algn="just"/>
            <a:r>
              <a:rPr lang="es-ES" dirty="0"/>
              <a:t>a) Ayuntamiento  asume  asistencia geriátrica tras cesar adjudicataria  (STS 11-6-2012,rec. 1886/2011); </a:t>
            </a:r>
          </a:p>
          <a:p>
            <a:pPr algn="just"/>
            <a:r>
              <a:rPr lang="es-ES" dirty="0"/>
              <a:t>b) </a:t>
            </a:r>
            <a:r>
              <a:rPr lang="es-ES" i="1" dirty="0"/>
              <a:t>Traspaso  fondo comercial, de los medios humanos y materiales , (STS </a:t>
            </a:r>
            <a:r>
              <a:rPr lang="es-ES" dirty="0"/>
              <a:t>12-5-2010, rec.136/2007);</a:t>
            </a:r>
          </a:p>
          <a:p>
            <a:pPr algn="just"/>
            <a:r>
              <a:rPr lang="es-ES" dirty="0"/>
              <a:t> c) Arrendamiento locales  cocina con todos los instrumentos  sin que sea obstáculo que el título sea un contrato de arrendamiento,</a:t>
            </a:r>
            <a:r>
              <a:rPr lang="es-ES" i="1" dirty="0"/>
              <a:t> </a:t>
            </a:r>
            <a:r>
              <a:rPr lang="es-ES" dirty="0"/>
              <a:t>(STS 12-12-07, rec.3994/2006);</a:t>
            </a:r>
          </a:p>
          <a:p>
            <a:pPr algn="just"/>
            <a:r>
              <a:rPr lang="es-ES" dirty="0"/>
              <a:t> d)</a:t>
            </a:r>
            <a:r>
              <a:rPr lang="es-ES" i="1" dirty="0"/>
              <a:t>Para realizar servicios de informática, lo que excluye la noción de negocio aparente y la ausencia de posición empresarial real, (STS </a:t>
            </a:r>
            <a:r>
              <a:rPr lang="es-ES" dirty="0"/>
              <a:t>7-2-2012, rec.199/2010); </a:t>
            </a:r>
          </a:p>
          <a:p>
            <a:pPr algn="just"/>
            <a:r>
              <a:rPr lang="es-ES" dirty="0"/>
              <a:t>e) </a:t>
            </a:r>
            <a:r>
              <a:rPr lang="es-ES" i="1" dirty="0"/>
              <a:t>Sin que la mera exclusión de una minoría de trabajadores rompa la identidad económica en el proceso de transmisión,  (STS </a:t>
            </a:r>
            <a:r>
              <a:rPr lang="es-ES" dirty="0"/>
              <a:t>27-2-2012, </a:t>
            </a:r>
            <a:r>
              <a:rPr lang="es-ES" dirty="0" err="1"/>
              <a:t>rec.</a:t>
            </a:r>
            <a:r>
              <a:rPr lang="es-ES" dirty="0"/>
              <a:t> 202/2010).</a:t>
            </a:r>
          </a:p>
          <a:p>
            <a:pPr algn="just"/>
            <a:r>
              <a:rPr lang="es-ES" dirty="0"/>
              <a:t>f) Gestión impagados entidad bancaría (STS  8-6-2016, rec.224/2015 (</a:t>
            </a:r>
            <a:r>
              <a:rPr lang="es-ES" dirty="0" err="1"/>
              <a:t>BSbd</a:t>
            </a:r>
            <a:r>
              <a:rPr lang="es-ES" dirty="0"/>
              <a:t>); 20-12-2017, rec.165/2016 (BS)).</a:t>
            </a:r>
          </a:p>
          <a:p>
            <a:pPr algn="just"/>
            <a:r>
              <a:rPr lang="es-ES" dirty="0"/>
              <a:t>g) Rescate comedores Mº Defensa: cocinas infraestructura (STS</a:t>
            </a:r>
            <a:r>
              <a:rPr lang="pt-BR" dirty="0"/>
              <a:t>19-12-2017,  rec. 2657/2016).</a:t>
            </a:r>
            <a:endParaRPr lang="es-ES" dirty="0"/>
          </a:p>
        </p:txBody>
      </p:sp>
      <p:sp>
        <p:nvSpPr>
          <p:cNvPr id="4" name="3 Marcador de pie de página"/>
          <p:cNvSpPr>
            <a:spLocks noGrp="1"/>
          </p:cNvSpPr>
          <p:nvPr>
            <p:ph type="ftr" sz="quarter" idx="11"/>
          </p:nvPr>
        </p:nvSpPr>
        <p:spPr/>
        <p:txBody>
          <a:bodyPr/>
          <a:lstStyle/>
          <a:p>
            <a:r>
              <a:rPr lang="es-ES"/>
              <a:t>S.Moralo    XVII Encuentro</a:t>
            </a:r>
            <a:endParaRPr lang="es-ES" dirty="0"/>
          </a:p>
        </p:txBody>
      </p:sp>
      <p:sp>
        <p:nvSpPr>
          <p:cNvPr id="5" name="Marcador de número de diapositiva 4">
            <a:extLst>
              <a:ext uri="{FF2B5EF4-FFF2-40B4-BE49-F238E27FC236}">
                <a16:creationId xmlns:a16="http://schemas.microsoft.com/office/drawing/2014/main" id="{2CBDD7A2-28AE-47F2-BB3E-D9B21CFC3413}"/>
              </a:ext>
            </a:extLst>
          </p:cNvPr>
          <p:cNvSpPr>
            <a:spLocks noGrp="1"/>
          </p:cNvSpPr>
          <p:nvPr>
            <p:ph type="sldNum" sz="quarter" idx="12"/>
          </p:nvPr>
        </p:nvSpPr>
        <p:spPr/>
        <p:txBody>
          <a:bodyPr/>
          <a:lstStyle/>
          <a:p>
            <a:fld id="{AFAA99DF-832E-433D-9706-C82C98D35078}" type="slidenum">
              <a:rPr lang="es-ES" smtClean="0"/>
              <a:t>25</a:t>
            </a:fld>
            <a:endParaRPr lang="es-ES"/>
          </a:p>
        </p:txBody>
      </p:sp>
    </p:spTree>
    <p:extLst>
      <p:ext uri="{BB962C8B-B14F-4D97-AF65-F5344CB8AC3E}">
        <p14:creationId xmlns:p14="http://schemas.microsoft.com/office/powerpoint/2010/main" val="2091757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34082"/>
          </a:xfrm>
        </p:spPr>
        <p:txBody>
          <a:bodyPr>
            <a:normAutofit fontScale="90000"/>
          </a:bodyPr>
          <a:lstStyle/>
          <a:p>
            <a:r>
              <a:rPr lang="es-ES" dirty="0"/>
              <a:t>Supuestos que NO   </a:t>
            </a:r>
          </a:p>
        </p:txBody>
      </p:sp>
      <p:sp>
        <p:nvSpPr>
          <p:cNvPr id="3" name="2 Marcador de contenido"/>
          <p:cNvSpPr>
            <a:spLocks noGrp="1"/>
          </p:cNvSpPr>
          <p:nvPr>
            <p:ph idx="1"/>
          </p:nvPr>
        </p:nvSpPr>
        <p:spPr>
          <a:xfrm>
            <a:off x="971600" y="980728"/>
            <a:ext cx="7962088" cy="5267672"/>
          </a:xfrm>
        </p:spPr>
        <p:txBody>
          <a:bodyPr>
            <a:normAutofit fontScale="85000" lnSpcReduction="10000"/>
          </a:bodyPr>
          <a:lstStyle/>
          <a:p>
            <a:pPr marL="82296" indent="0" algn="just">
              <a:buNone/>
            </a:pPr>
            <a:endParaRPr lang="es-ES" dirty="0"/>
          </a:p>
          <a:p>
            <a:pPr algn="just"/>
            <a:r>
              <a:rPr lang="es-ES" dirty="0"/>
              <a:t>a) Ejecución de obras y mantenimiento para un empresario principal,  </a:t>
            </a:r>
            <a:r>
              <a:rPr lang="es-ES" i="1" dirty="0"/>
              <a:t> no consta acreditado que se haya producido transmisión alguna de los elementos patrimoniales , (STS </a:t>
            </a:r>
            <a:r>
              <a:rPr lang="es-ES" dirty="0"/>
              <a:t>23-11-2016, rec.795/2015); </a:t>
            </a:r>
          </a:p>
          <a:p>
            <a:pPr algn="just"/>
            <a:r>
              <a:rPr lang="es-ES" dirty="0"/>
              <a:t>b) Ayuntamiento rescata servicio de limpieza , no actúa como otro contratista del sector que obtenga una nueva adjudicación ni que suceda en la contrata a otro contratista anterior,  ni consta transmisión alguna de elementos patrimoniales o estructura organizativa ni tampoco la asunción por el ayuntamiento de una parte sustancial de la plantilla de la contratista. ( STS 26-7-2012, rec.3627/2011).</a:t>
            </a:r>
          </a:p>
          <a:p>
            <a:endParaRPr lang="es-ES" dirty="0"/>
          </a:p>
        </p:txBody>
      </p:sp>
      <p:sp>
        <p:nvSpPr>
          <p:cNvPr id="4" name="3 Marcador de pie de página"/>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26637956-2F63-458E-AED5-3BECD81263FE}"/>
              </a:ext>
            </a:extLst>
          </p:cNvPr>
          <p:cNvSpPr>
            <a:spLocks noGrp="1"/>
          </p:cNvSpPr>
          <p:nvPr>
            <p:ph type="sldNum" sz="quarter" idx="12"/>
          </p:nvPr>
        </p:nvSpPr>
        <p:spPr/>
        <p:txBody>
          <a:bodyPr/>
          <a:lstStyle/>
          <a:p>
            <a:fld id="{AFAA99DF-832E-433D-9706-C82C98D35078}" type="slidenum">
              <a:rPr lang="es-ES" smtClean="0"/>
              <a:t>26</a:t>
            </a:fld>
            <a:endParaRPr lang="es-ES"/>
          </a:p>
        </p:txBody>
      </p:sp>
    </p:spTree>
    <p:extLst>
      <p:ext uri="{BB962C8B-B14F-4D97-AF65-F5344CB8AC3E}">
        <p14:creationId xmlns:p14="http://schemas.microsoft.com/office/powerpoint/2010/main" val="2946735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638"/>
            <a:ext cx="7498080" cy="706090"/>
          </a:xfrm>
        </p:spPr>
        <p:txBody>
          <a:bodyPr>
            <a:normAutofit fontScale="90000"/>
          </a:bodyPr>
          <a:lstStyle/>
          <a:p>
            <a:r>
              <a:rPr lang="es-ES" dirty="0"/>
              <a:t>Nueva LCSP</a:t>
            </a:r>
          </a:p>
        </p:txBody>
      </p:sp>
      <p:sp>
        <p:nvSpPr>
          <p:cNvPr id="3" name="Marcador de contenido 2"/>
          <p:cNvSpPr>
            <a:spLocks noGrp="1"/>
          </p:cNvSpPr>
          <p:nvPr>
            <p:ph idx="1"/>
          </p:nvPr>
        </p:nvSpPr>
        <p:spPr>
          <a:xfrm>
            <a:off x="899592" y="1340768"/>
            <a:ext cx="8034096" cy="5441032"/>
          </a:xfrm>
        </p:spPr>
        <p:txBody>
          <a:bodyPr>
            <a:normAutofit fontScale="92500"/>
          </a:bodyPr>
          <a:lstStyle/>
          <a:p>
            <a:pPr algn="just"/>
            <a:r>
              <a:rPr lang="es-ES" sz="2400" b="1" dirty="0"/>
              <a:t>Art. 130.3  LCS</a:t>
            </a:r>
            <a:r>
              <a:rPr lang="es-ES" sz="2400" dirty="0"/>
              <a:t>P. En caso de que una Administración Pública decida prestar directamente un servicio que hasta la fecha venía siendo prestado por un operador económico, vendrá obligada a la subrogación del personal que lo prestaba si así lo establece una norma legal, </a:t>
            </a:r>
            <a:r>
              <a:rPr lang="es-ES" sz="2400" b="1" dirty="0"/>
              <a:t>un convenio colectivo </a:t>
            </a:r>
            <a:r>
              <a:rPr lang="es-ES" sz="2400" dirty="0"/>
              <a:t>o un acuerdo de negociación colectiva de eficacia general.</a:t>
            </a:r>
          </a:p>
          <a:p>
            <a:pPr algn="just"/>
            <a:endParaRPr lang="es-ES" sz="2400" dirty="0"/>
          </a:p>
          <a:p>
            <a:pPr algn="just"/>
            <a:r>
              <a:rPr lang="es-ES" sz="2400" b="1" dirty="0"/>
              <a:t>Art. 308. 2 LCSP. </a:t>
            </a:r>
            <a:r>
              <a:rPr lang="es-ES" sz="2400" dirty="0"/>
              <a:t>A la extinción de los contratos de servicios, </a:t>
            </a:r>
            <a:r>
              <a:rPr lang="es-ES" sz="2400" b="1" dirty="0"/>
              <a:t>no podrá producirse en ningún caso la consolidación de las personas </a:t>
            </a:r>
            <a:r>
              <a:rPr lang="es-ES" sz="2400" dirty="0"/>
              <a:t>que hayan realizado los trabajos objeto del contrato como personal de la entidad contratante. A tal fin, los empleados o responsables de la Administración deben abstenerse de realizar actos que impliquen el ejercicio de facultades que, como parte de la relación jurídico laboral, le corresponden a la empresa contratista</a:t>
            </a:r>
          </a:p>
        </p:txBody>
      </p:sp>
      <p:sp>
        <p:nvSpPr>
          <p:cNvPr id="4" name="Marcador de pie de página 3"/>
          <p:cNvSpPr>
            <a:spLocks noGrp="1"/>
          </p:cNvSpPr>
          <p:nvPr>
            <p:ph type="ftr" sz="quarter" idx="11"/>
          </p:nvPr>
        </p:nvSpPr>
        <p:spPr/>
        <p:txBody>
          <a:bodyPr/>
          <a:lstStyle/>
          <a:p>
            <a:r>
              <a:rPr lang="it-IT"/>
              <a:t>S.Moralo    XVII Encuentro</a:t>
            </a:r>
            <a:endParaRPr lang="es-ES"/>
          </a:p>
        </p:txBody>
      </p:sp>
      <p:sp>
        <p:nvSpPr>
          <p:cNvPr id="5" name="Marcador de número de diapositiva 4"/>
          <p:cNvSpPr>
            <a:spLocks noGrp="1"/>
          </p:cNvSpPr>
          <p:nvPr>
            <p:ph type="sldNum" sz="quarter" idx="12"/>
          </p:nvPr>
        </p:nvSpPr>
        <p:spPr/>
        <p:txBody>
          <a:bodyPr/>
          <a:lstStyle/>
          <a:p>
            <a:fld id="{AFAA99DF-832E-433D-9706-C82C98D35078}" type="slidenum">
              <a:rPr lang="es-ES" smtClean="0"/>
              <a:t>27</a:t>
            </a:fld>
            <a:endParaRPr lang="es-ES"/>
          </a:p>
        </p:txBody>
      </p:sp>
    </p:spTree>
    <p:extLst>
      <p:ext uri="{BB962C8B-B14F-4D97-AF65-F5344CB8AC3E}">
        <p14:creationId xmlns:p14="http://schemas.microsoft.com/office/powerpoint/2010/main" val="3220759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59FE3-A69C-4365-A03E-734882FBEE19}"/>
              </a:ext>
            </a:extLst>
          </p:cNvPr>
          <p:cNvSpPr>
            <a:spLocks noGrp="1"/>
          </p:cNvSpPr>
          <p:nvPr>
            <p:ph type="title"/>
          </p:nvPr>
        </p:nvSpPr>
        <p:spPr>
          <a:xfrm>
            <a:off x="1115616" y="116632"/>
            <a:ext cx="7818072" cy="576064"/>
          </a:xfrm>
        </p:spPr>
        <p:txBody>
          <a:bodyPr>
            <a:normAutofit fontScale="90000"/>
          </a:bodyPr>
          <a:lstStyle/>
          <a:p>
            <a:r>
              <a:rPr lang="es-ES" dirty="0"/>
              <a:t>Extraña previsión del art. 130. 6 LCSP.</a:t>
            </a:r>
          </a:p>
        </p:txBody>
      </p:sp>
      <p:sp>
        <p:nvSpPr>
          <p:cNvPr id="3" name="Marcador de contenido 2">
            <a:extLst>
              <a:ext uri="{FF2B5EF4-FFF2-40B4-BE49-F238E27FC236}">
                <a16:creationId xmlns:a16="http://schemas.microsoft.com/office/drawing/2014/main" id="{2BAF6EDC-AE98-4E8F-9D75-9B823C0A81DF}"/>
              </a:ext>
            </a:extLst>
          </p:cNvPr>
          <p:cNvSpPr>
            <a:spLocks noGrp="1"/>
          </p:cNvSpPr>
          <p:nvPr>
            <p:ph idx="1"/>
          </p:nvPr>
        </p:nvSpPr>
        <p:spPr>
          <a:xfrm>
            <a:off x="755576" y="980728"/>
            <a:ext cx="8178112" cy="5544616"/>
          </a:xfrm>
        </p:spPr>
        <p:txBody>
          <a:bodyPr>
            <a:normAutofit fontScale="92500" lnSpcReduction="20000"/>
          </a:bodyPr>
          <a:lstStyle/>
          <a:p>
            <a:pPr algn="just"/>
            <a:r>
              <a:rPr lang="es-ES" dirty="0"/>
              <a:t> …</a:t>
            </a:r>
            <a:r>
              <a:rPr lang="es-ES" b="1" dirty="0"/>
              <a:t> </a:t>
            </a:r>
            <a:r>
              <a:rPr lang="es-ES" dirty="0"/>
              <a:t>sin perjuicio de la aplicación </a:t>
            </a:r>
            <a:r>
              <a:rPr lang="es-ES" dirty="0" err="1"/>
              <a:t>deel</a:t>
            </a:r>
            <a:r>
              <a:rPr lang="es-ES" dirty="0"/>
              <a:t> art. 44 ET…</a:t>
            </a:r>
          </a:p>
          <a:p>
            <a:pPr algn="just"/>
            <a:r>
              <a:rPr lang="es-ES" dirty="0"/>
              <a:t>… el pliego contemplará la obligación del contratista de responder de  salarios y cotizaciones aún en el supuesto de que se resuelva el contrato sean subrogados por el nuevo contratista…</a:t>
            </a:r>
          </a:p>
          <a:p>
            <a:pPr algn="just"/>
            <a:r>
              <a:rPr lang="es-ES" dirty="0"/>
              <a:t>… </a:t>
            </a:r>
            <a:r>
              <a:rPr lang="es-ES" b="1" dirty="0"/>
              <a:t>sin que en ningún caso dicha obligación corresponda a este último.??.</a:t>
            </a:r>
          </a:p>
          <a:p>
            <a:pPr algn="just"/>
            <a:r>
              <a:rPr lang="es-ES" dirty="0"/>
              <a:t> La Administración retendrá las cantidades debidas al contratista saliente para garantizar el pago y  no reintegrará la garantía definitiva hasta su abono.</a:t>
            </a:r>
          </a:p>
          <a:p>
            <a:pPr algn="just"/>
            <a:r>
              <a:rPr lang="es-ES" dirty="0"/>
              <a:t>Es una obligación para la AAPP.</a:t>
            </a:r>
          </a:p>
          <a:p>
            <a:endParaRPr lang="es-ES" dirty="0"/>
          </a:p>
        </p:txBody>
      </p:sp>
      <p:sp>
        <p:nvSpPr>
          <p:cNvPr id="4" name="Marcador de pie de página 3">
            <a:extLst>
              <a:ext uri="{FF2B5EF4-FFF2-40B4-BE49-F238E27FC236}">
                <a16:creationId xmlns:a16="http://schemas.microsoft.com/office/drawing/2014/main" id="{D0B12334-96FA-4BFA-BFF7-8FE23B7201E8}"/>
              </a:ext>
            </a:extLst>
          </p:cNvPr>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48ECA6CF-AC0B-45C9-B81D-C23A8D6B54FB}"/>
              </a:ext>
            </a:extLst>
          </p:cNvPr>
          <p:cNvSpPr>
            <a:spLocks noGrp="1"/>
          </p:cNvSpPr>
          <p:nvPr>
            <p:ph type="sldNum" sz="quarter" idx="12"/>
          </p:nvPr>
        </p:nvSpPr>
        <p:spPr/>
        <p:txBody>
          <a:bodyPr/>
          <a:lstStyle/>
          <a:p>
            <a:fld id="{AFAA99DF-832E-433D-9706-C82C98D35078}" type="slidenum">
              <a:rPr lang="es-ES" smtClean="0"/>
              <a:t>28</a:t>
            </a:fld>
            <a:endParaRPr lang="es-ES"/>
          </a:p>
        </p:txBody>
      </p:sp>
    </p:spTree>
    <p:extLst>
      <p:ext uri="{BB962C8B-B14F-4D97-AF65-F5344CB8AC3E}">
        <p14:creationId xmlns:p14="http://schemas.microsoft.com/office/powerpoint/2010/main" val="3491963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76200"/>
            <a:ext cx="8034096" cy="1336576"/>
          </a:xfrm>
        </p:spPr>
        <p:txBody>
          <a:bodyPr>
            <a:normAutofit fontScale="90000"/>
          </a:bodyPr>
          <a:lstStyle/>
          <a:p>
            <a:r>
              <a:rPr lang="es-ES" dirty="0"/>
              <a:t>¿Cambia  situación con la nueva LCSP?.</a:t>
            </a:r>
            <a:br>
              <a:rPr lang="es-ES" dirty="0"/>
            </a:br>
            <a:endParaRPr lang="es-ES" dirty="0"/>
          </a:p>
        </p:txBody>
      </p:sp>
      <p:sp>
        <p:nvSpPr>
          <p:cNvPr id="3" name="Marcador de contenido 2"/>
          <p:cNvSpPr>
            <a:spLocks noGrp="1"/>
          </p:cNvSpPr>
          <p:nvPr>
            <p:ph idx="1"/>
          </p:nvPr>
        </p:nvSpPr>
        <p:spPr>
          <a:xfrm>
            <a:off x="899592" y="1268760"/>
            <a:ext cx="8034096" cy="5400600"/>
          </a:xfrm>
        </p:spPr>
        <p:txBody>
          <a:bodyPr>
            <a:normAutofit/>
          </a:bodyPr>
          <a:lstStyle/>
          <a:p>
            <a:pPr algn="just"/>
            <a:r>
              <a:rPr lang="es-ES" sz="4300" dirty="0"/>
              <a:t>Probablemente NO</a:t>
            </a:r>
          </a:p>
          <a:p>
            <a:pPr algn="just"/>
            <a:endParaRPr lang="es-ES" sz="4300" dirty="0"/>
          </a:p>
          <a:p>
            <a:pPr algn="just"/>
            <a:r>
              <a:rPr lang="es-ES" sz="4300" dirty="0"/>
              <a:t>Adecuada Interpretación 130.3 LCSP:</a:t>
            </a:r>
          </a:p>
          <a:p>
            <a:pPr algn="just"/>
            <a:r>
              <a:rPr lang="es-ES" sz="4300" dirty="0"/>
              <a:t>Expresión CC se refiere al convenio colectivo </a:t>
            </a:r>
            <a:r>
              <a:rPr lang="es-ES" sz="4300" b="1" dirty="0"/>
              <a:t>siempre que resulte de aplicación AAPP.</a:t>
            </a:r>
          </a:p>
          <a:p>
            <a:pPr marL="402336" lvl="1" indent="0" algn="just">
              <a:buNone/>
            </a:pPr>
            <a:endParaRPr lang="es-ES" sz="3600" dirty="0"/>
          </a:p>
          <a:p>
            <a:endParaRPr lang="es-ES" dirty="0"/>
          </a:p>
        </p:txBody>
      </p:sp>
      <p:sp>
        <p:nvSpPr>
          <p:cNvPr id="4" name="Marcador de pie de página 3"/>
          <p:cNvSpPr>
            <a:spLocks noGrp="1"/>
          </p:cNvSpPr>
          <p:nvPr>
            <p:ph type="ftr" sz="quarter" idx="11"/>
          </p:nvPr>
        </p:nvSpPr>
        <p:spPr/>
        <p:txBody>
          <a:bodyPr/>
          <a:lstStyle/>
          <a:p>
            <a:r>
              <a:rPr lang="it-IT"/>
              <a:t>S.Moralo    XVII Encuentro</a:t>
            </a:r>
            <a:endParaRPr lang="es-ES"/>
          </a:p>
        </p:txBody>
      </p:sp>
      <p:sp>
        <p:nvSpPr>
          <p:cNvPr id="5" name="Marcador de número de diapositiva 4"/>
          <p:cNvSpPr>
            <a:spLocks noGrp="1"/>
          </p:cNvSpPr>
          <p:nvPr>
            <p:ph type="sldNum" sz="quarter" idx="12"/>
          </p:nvPr>
        </p:nvSpPr>
        <p:spPr/>
        <p:txBody>
          <a:bodyPr/>
          <a:lstStyle/>
          <a:p>
            <a:fld id="{AFAA99DF-832E-433D-9706-C82C98D35078}" type="slidenum">
              <a:rPr lang="es-ES" smtClean="0"/>
              <a:t>29</a:t>
            </a:fld>
            <a:endParaRPr lang="es-ES"/>
          </a:p>
        </p:txBody>
      </p:sp>
    </p:spTree>
    <p:extLst>
      <p:ext uri="{BB962C8B-B14F-4D97-AF65-F5344CB8AC3E}">
        <p14:creationId xmlns:p14="http://schemas.microsoft.com/office/powerpoint/2010/main" val="214012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490066"/>
          </a:xfrm>
        </p:spPr>
        <p:txBody>
          <a:bodyPr>
            <a:normAutofit fontScale="90000"/>
          </a:bodyPr>
          <a:lstStyle/>
          <a:p>
            <a:r>
              <a:rPr lang="es-ES" dirty="0"/>
              <a:t>Concepto sucesión.</a:t>
            </a:r>
          </a:p>
        </p:txBody>
      </p:sp>
      <p:sp>
        <p:nvSpPr>
          <p:cNvPr id="3" name="2 Marcador de contenido"/>
          <p:cNvSpPr>
            <a:spLocks noGrp="1"/>
          </p:cNvSpPr>
          <p:nvPr>
            <p:ph idx="1"/>
          </p:nvPr>
        </p:nvSpPr>
        <p:spPr>
          <a:xfrm>
            <a:off x="971600" y="908720"/>
            <a:ext cx="7962088" cy="5688632"/>
          </a:xfrm>
        </p:spPr>
        <p:txBody>
          <a:bodyPr>
            <a:normAutofit/>
          </a:bodyPr>
          <a:lstStyle/>
          <a:p>
            <a:pPr algn="just"/>
            <a:r>
              <a:rPr lang="es-ES" dirty="0"/>
              <a:t>Descansa en dos principios básicos:</a:t>
            </a:r>
          </a:p>
          <a:p>
            <a:pPr lvl="1" algn="just"/>
            <a:r>
              <a:rPr lang="es-ES" b="1" dirty="0"/>
              <a:t>De futuro</a:t>
            </a:r>
            <a:r>
              <a:rPr lang="es-ES" dirty="0"/>
              <a:t>.- El  cambio de titularidad de una empresa, de un centro de trabajo o de una unidad productiva autónoma no extingue la relación laboral,  y el nuevo empresario  está obligado a subrogarse en todas las obligaciones del anterior. Marco Directiva.</a:t>
            </a:r>
          </a:p>
          <a:p>
            <a:pPr lvl="1" algn="just"/>
            <a:r>
              <a:rPr lang="es-ES" b="1" dirty="0"/>
              <a:t>De pasado</a:t>
            </a:r>
            <a:r>
              <a:rPr lang="es-ES" dirty="0"/>
              <a:t>.- Responsabilidad solidaria entre la empresa cedente y cesionaria por las deudas y obligaciones de la empresa frente a los trabajadores que se encuentran pendiente de cumplimiento.</a:t>
            </a:r>
          </a:p>
        </p:txBody>
      </p:sp>
      <p:sp>
        <p:nvSpPr>
          <p:cNvPr id="4" name="3 Marcador de pie de página"/>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F06DA9A3-4D29-488D-A66B-2CA396039388}"/>
              </a:ext>
            </a:extLst>
          </p:cNvPr>
          <p:cNvSpPr>
            <a:spLocks noGrp="1"/>
          </p:cNvSpPr>
          <p:nvPr>
            <p:ph type="sldNum" sz="quarter" idx="12"/>
          </p:nvPr>
        </p:nvSpPr>
        <p:spPr/>
        <p:txBody>
          <a:bodyPr/>
          <a:lstStyle/>
          <a:p>
            <a:fld id="{AFAA99DF-832E-433D-9706-C82C98D35078}" type="slidenum">
              <a:rPr lang="es-ES" smtClean="0"/>
              <a:t>3</a:t>
            </a:fld>
            <a:endParaRPr lang="es-ES"/>
          </a:p>
        </p:txBody>
      </p:sp>
    </p:spTree>
    <p:extLst>
      <p:ext uri="{BB962C8B-B14F-4D97-AF65-F5344CB8AC3E}">
        <p14:creationId xmlns:p14="http://schemas.microsoft.com/office/powerpoint/2010/main" val="310267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B47A83-2030-45DB-82A7-789E8D30E879}"/>
              </a:ext>
            </a:extLst>
          </p:cNvPr>
          <p:cNvSpPr>
            <a:spLocks noGrp="1"/>
          </p:cNvSpPr>
          <p:nvPr>
            <p:ph type="title"/>
          </p:nvPr>
        </p:nvSpPr>
        <p:spPr>
          <a:xfrm>
            <a:off x="1435608" y="76200"/>
            <a:ext cx="7498080" cy="688504"/>
          </a:xfrm>
        </p:spPr>
        <p:txBody>
          <a:bodyPr>
            <a:normAutofit fontScale="90000"/>
          </a:bodyPr>
          <a:lstStyle/>
          <a:p>
            <a:r>
              <a:rPr lang="es-ES" dirty="0"/>
              <a:t>Sucesión en el concurso.</a:t>
            </a:r>
          </a:p>
        </p:txBody>
      </p:sp>
      <p:sp>
        <p:nvSpPr>
          <p:cNvPr id="3" name="Marcador de contenido 2">
            <a:extLst>
              <a:ext uri="{FF2B5EF4-FFF2-40B4-BE49-F238E27FC236}">
                <a16:creationId xmlns:a16="http://schemas.microsoft.com/office/drawing/2014/main" id="{8BC4DC7F-4227-4FC4-9CE7-82A8893AD23D}"/>
              </a:ext>
            </a:extLst>
          </p:cNvPr>
          <p:cNvSpPr>
            <a:spLocks noGrp="1"/>
          </p:cNvSpPr>
          <p:nvPr>
            <p:ph idx="1"/>
          </p:nvPr>
        </p:nvSpPr>
        <p:spPr>
          <a:xfrm>
            <a:off x="827584" y="836712"/>
            <a:ext cx="8106104" cy="5945088"/>
          </a:xfrm>
        </p:spPr>
        <p:txBody>
          <a:bodyPr>
            <a:normAutofit/>
          </a:bodyPr>
          <a:lstStyle/>
          <a:p>
            <a:pPr algn="just"/>
            <a:r>
              <a:rPr lang="es-ES" sz="3600" dirty="0"/>
              <a:t>STS 23/1/2019, rcud.1690/2017.</a:t>
            </a:r>
          </a:p>
          <a:p>
            <a:pPr lvl="1" algn="just"/>
            <a:r>
              <a:rPr lang="es-ES" sz="3200" dirty="0"/>
              <a:t> Competencia orden social. La adquirente no es parte concurso. </a:t>
            </a:r>
          </a:p>
          <a:p>
            <a:pPr algn="just"/>
            <a:r>
              <a:rPr lang="es-ES" sz="3600" dirty="0"/>
              <a:t>STS 17/1/2019, rcud.3593/2016:</a:t>
            </a:r>
          </a:p>
          <a:p>
            <a:pPr lvl="1" algn="just"/>
            <a:r>
              <a:rPr lang="es-ES" dirty="0"/>
              <a:t>Adjudicación unidad productiva. Auto JC exonera a la adjudicataria.</a:t>
            </a:r>
          </a:p>
          <a:p>
            <a:pPr lvl="1" algn="just"/>
            <a:r>
              <a:rPr lang="es-ES" dirty="0"/>
              <a:t>El art. 44 ET es imperativo.</a:t>
            </a:r>
          </a:p>
          <a:p>
            <a:pPr lvl="1" algn="just"/>
            <a:r>
              <a:rPr lang="es-ES" dirty="0"/>
              <a:t>El art.148 4 LC no excluye responsabilidad.</a:t>
            </a:r>
          </a:p>
          <a:p>
            <a:pPr lvl="1" algn="just"/>
            <a:r>
              <a:rPr lang="es-ES" dirty="0"/>
              <a:t>El interés del concurso no prevalece.</a:t>
            </a:r>
          </a:p>
          <a:p>
            <a:pPr algn="just"/>
            <a:r>
              <a:rPr lang="es-ES" dirty="0"/>
              <a:t>STJUE 16/5/2019, C-509/17. El adjudicatario no puede elegir a los trabajadores.</a:t>
            </a:r>
          </a:p>
          <a:p>
            <a:pPr lvl="1" algn="just"/>
            <a:endParaRPr lang="es-ES" dirty="0"/>
          </a:p>
        </p:txBody>
      </p:sp>
      <p:sp>
        <p:nvSpPr>
          <p:cNvPr id="4" name="Marcador de pie de página 3">
            <a:extLst>
              <a:ext uri="{FF2B5EF4-FFF2-40B4-BE49-F238E27FC236}">
                <a16:creationId xmlns:a16="http://schemas.microsoft.com/office/drawing/2014/main" id="{846FA866-AC77-4A8C-951F-930536F16ACF}"/>
              </a:ext>
            </a:extLst>
          </p:cNvPr>
          <p:cNvSpPr>
            <a:spLocks noGrp="1"/>
          </p:cNvSpPr>
          <p:nvPr>
            <p:ph type="ftr" sz="quarter" idx="11"/>
          </p:nvPr>
        </p:nvSpPr>
        <p:spPr/>
        <p:txBody>
          <a:bodyPr/>
          <a:lstStyle/>
          <a:p>
            <a:r>
              <a:rPr lang="it-IT"/>
              <a:t>S.Moralo    XVII Encuentro</a:t>
            </a:r>
            <a:endParaRPr lang="es-ES"/>
          </a:p>
        </p:txBody>
      </p:sp>
      <p:sp>
        <p:nvSpPr>
          <p:cNvPr id="5" name="Marcador de número de diapositiva 4">
            <a:extLst>
              <a:ext uri="{FF2B5EF4-FFF2-40B4-BE49-F238E27FC236}">
                <a16:creationId xmlns:a16="http://schemas.microsoft.com/office/drawing/2014/main" id="{0267F53C-9361-493D-B95F-B02ADE7B555F}"/>
              </a:ext>
            </a:extLst>
          </p:cNvPr>
          <p:cNvSpPr>
            <a:spLocks noGrp="1"/>
          </p:cNvSpPr>
          <p:nvPr>
            <p:ph type="sldNum" sz="quarter" idx="12"/>
          </p:nvPr>
        </p:nvSpPr>
        <p:spPr/>
        <p:txBody>
          <a:bodyPr/>
          <a:lstStyle/>
          <a:p>
            <a:fld id="{AFAA99DF-832E-433D-9706-C82C98D35078}" type="slidenum">
              <a:rPr lang="es-ES" smtClean="0"/>
              <a:t>30</a:t>
            </a:fld>
            <a:endParaRPr lang="es-ES"/>
          </a:p>
        </p:txBody>
      </p:sp>
    </p:spTree>
    <p:extLst>
      <p:ext uri="{BB962C8B-B14F-4D97-AF65-F5344CB8AC3E}">
        <p14:creationId xmlns:p14="http://schemas.microsoft.com/office/powerpoint/2010/main" val="4134686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C2A633-767D-4A7E-90D9-4B94AAFD31E1}"/>
              </a:ext>
            </a:extLst>
          </p:cNvPr>
          <p:cNvSpPr>
            <a:spLocks noGrp="1"/>
          </p:cNvSpPr>
          <p:nvPr>
            <p:ph type="title"/>
          </p:nvPr>
        </p:nvSpPr>
        <p:spPr>
          <a:xfrm>
            <a:off x="1435608" y="76200"/>
            <a:ext cx="7498080" cy="832520"/>
          </a:xfrm>
        </p:spPr>
        <p:txBody>
          <a:bodyPr>
            <a:normAutofit/>
          </a:bodyPr>
          <a:lstStyle/>
          <a:p>
            <a:r>
              <a:rPr lang="es-ES" dirty="0"/>
              <a:t>Sucesión y Despido Colectivo</a:t>
            </a:r>
          </a:p>
        </p:txBody>
      </p:sp>
      <p:sp>
        <p:nvSpPr>
          <p:cNvPr id="3" name="Marcador de contenido 2">
            <a:extLst>
              <a:ext uri="{FF2B5EF4-FFF2-40B4-BE49-F238E27FC236}">
                <a16:creationId xmlns:a16="http://schemas.microsoft.com/office/drawing/2014/main" id="{8BD844C7-85EA-474F-B599-35BDBB422092}"/>
              </a:ext>
            </a:extLst>
          </p:cNvPr>
          <p:cNvSpPr>
            <a:spLocks noGrp="1"/>
          </p:cNvSpPr>
          <p:nvPr>
            <p:ph idx="1"/>
          </p:nvPr>
        </p:nvSpPr>
        <p:spPr>
          <a:xfrm>
            <a:off x="467544" y="980728"/>
            <a:ext cx="8466144" cy="5688632"/>
          </a:xfrm>
        </p:spPr>
        <p:txBody>
          <a:bodyPr>
            <a:normAutofit/>
          </a:bodyPr>
          <a:lstStyle/>
          <a:p>
            <a:pPr algn="just"/>
            <a:r>
              <a:rPr lang="es-ES" sz="3600" dirty="0"/>
              <a:t> No se puede acumular a la acción de despido colectivo del art. 124 LRJS.</a:t>
            </a:r>
          </a:p>
          <a:p>
            <a:pPr algn="just"/>
            <a:endParaRPr lang="es-ES" sz="3600" dirty="0"/>
          </a:p>
          <a:p>
            <a:pPr algn="just"/>
            <a:r>
              <a:rPr lang="es-ES" sz="3600" dirty="0"/>
              <a:t>Son hechos posteriores al DC realizados por personas distintas. </a:t>
            </a:r>
            <a:r>
              <a:rPr lang="es-ES_tradnl" sz="3600" dirty="0"/>
              <a:t>(SSTS </a:t>
            </a:r>
            <a:r>
              <a:rPr lang="es-ES" sz="3600" dirty="0"/>
              <a:t>02-10-2018, rec.155/2017; 12-07-2017, rec.20/2017).</a:t>
            </a:r>
          </a:p>
          <a:p>
            <a:pPr algn="just"/>
            <a:endParaRPr lang="es-ES" sz="3600" dirty="0"/>
          </a:p>
          <a:p>
            <a:pPr algn="just"/>
            <a:r>
              <a:rPr lang="es-ES" sz="3600" dirty="0"/>
              <a:t>Excepción STS 24/10/2017, rec.107/2017. Forma parte del despido mismo.</a:t>
            </a:r>
          </a:p>
          <a:p>
            <a:pPr marL="82296" indent="0">
              <a:buNone/>
            </a:pPr>
            <a:endParaRPr lang="es-ES" dirty="0"/>
          </a:p>
        </p:txBody>
      </p:sp>
      <p:sp>
        <p:nvSpPr>
          <p:cNvPr id="4" name="Marcador de pie de página 3">
            <a:extLst>
              <a:ext uri="{FF2B5EF4-FFF2-40B4-BE49-F238E27FC236}">
                <a16:creationId xmlns:a16="http://schemas.microsoft.com/office/drawing/2014/main" id="{91323783-E346-404E-B097-2AE6B41AA854}"/>
              </a:ext>
            </a:extLst>
          </p:cNvPr>
          <p:cNvSpPr>
            <a:spLocks noGrp="1"/>
          </p:cNvSpPr>
          <p:nvPr>
            <p:ph type="ftr" sz="quarter" idx="11"/>
          </p:nvPr>
        </p:nvSpPr>
        <p:spPr/>
        <p:txBody>
          <a:bodyPr/>
          <a:lstStyle/>
          <a:p>
            <a:r>
              <a:rPr lang="it-IT"/>
              <a:t>S.Moralo    XVII Encuentro</a:t>
            </a:r>
            <a:endParaRPr lang="es-ES"/>
          </a:p>
        </p:txBody>
      </p:sp>
      <p:sp>
        <p:nvSpPr>
          <p:cNvPr id="5" name="Marcador de número de diapositiva 4">
            <a:extLst>
              <a:ext uri="{FF2B5EF4-FFF2-40B4-BE49-F238E27FC236}">
                <a16:creationId xmlns:a16="http://schemas.microsoft.com/office/drawing/2014/main" id="{56EAB62B-8792-49A8-AB90-80093A2B97F8}"/>
              </a:ext>
            </a:extLst>
          </p:cNvPr>
          <p:cNvSpPr>
            <a:spLocks noGrp="1"/>
          </p:cNvSpPr>
          <p:nvPr>
            <p:ph type="sldNum" sz="quarter" idx="12"/>
          </p:nvPr>
        </p:nvSpPr>
        <p:spPr/>
        <p:txBody>
          <a:bodyPr/>
          <a:lstStyle/>
          <a:p>
            <a:fld id="{AFAA99DF-832E-433D-9706-C82C98D35078}" type="slidenum">
              <a:rPr lang="es-ES" smtClean="0"/>
              <a:t>31</a:t>
            </a:fld>
            <a:endParaRPr lang="es-ES"/>
          </a:p>
        </p:txBody>
      </p:sp>
    </p:spTree>
    <p:extLst>
      <p:ext uri="{BB962C8B-B14F-4D97-AF65-F5344CB8AC3E}">
        <p14:creationId xmlns:p14="http://schemas.microsoft.com/office/powerpoint/2010/main" val="1755879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116632"/>
            <a:ext cx="7498080" cy="360040"/>
          </a:xfrm>
        </p:spPr>
        <p:txBody>
          <a:bodyPr>
            <a:normAutofit fontScale="90000"/>
          </a:bodyPr>
          <a:lstStyle/>
          <a:p>
            <a:r>
              <a:rPr lang="es-ES" dirty="0"/>
              <a:t>Cuestiones procesales</a:t>
            </a:r>
          </a:p>
        </p:txBody>
      </p:sp>
      <p:sp>
        <p:nvSpPr>
          <p:cNvPr id="3" name="2 Marcador de contenido"/>
          <p:cNvSpPr>
            <a:spLocks noGrp="1"/>
          </p:cNvSpPr>
          <p:nvPr>
            <p:ph idx="1"/>
          </p:nvPr>
        </p:nvSpPr>
        <p:spPr>
          <a:xfrm>
            <a:off x="899592" y="620688"/>
            <a:ext cx="8034096" cy="6120680"/>
          </a:xfrm>
        </p:spPr>
        <p:txBody>
          <a:bodyPr>
            <a:normAutofit lnSpcReduction="10000"/>
          </a:bodyPr>
          <a:lstStyle/>
          <a:p>
            <a:pPr algn="just"/>
            <a:r>
              <a:rPr lang="es-ES" b="1" dirty="0"/>
              <a:t>Extensión ejecución</a:t>
            </a:r>
            <a:r>
              <a:rPr lang="es-ES" dirty="0"/>
              <a:t>: 240. 2 LRJS.</a:t>
            </a:r>
          </a:p>
          <a:p>
            <a:pPr algn="just"/>
            <a:r>
              <a:rPr lang="es-ES" dirty="0"/>
              <a:t>Basado en hechos o circunstancias jurídicas sobrevenidos, con posterioridad a la constitución del título objeto de ejecución.</a:t>
            </a:r>
          </a:p>
          <a:p>
            <a:pPr algn="just"/>
            <a:r>
              <a:rPr lang="es-ES" dirty="0"/>
              <a:t>De mediar oposición y ser necesaria prueba, a través del trámite incidental previsto en el art. 238. </a:t>
            </a:r>
          </a:p>
          <a:p>
            <a:pPr algn="just"/>
            <a:r>
              <a:rPr lang="es-ES" dirty="0"/>
              <a:t>STS </a:t>
            </a:r>
            <a:r>
              <a:rPr lang="pt-BR" dirty="0"/>
              <a:t>20-7-2016, rec. 2432/2014. No que la sociedad estuviere constituida antes del título. </a:t>
            </a:r>
          </a:p>
          <a:p>
            <a:pPr algn="just"/>
            <a:r>
              <a:rPr lang="pt-BR" dirty="0"/>
              <a:t>Sino que el momento </a:t>
            </a:r>
            <a:r>
              <a:rPr lang="pt-BR" dirty="0" err="1"/>
              <a:t>en</a:t>
            </a:r>
            <a:r>
              <a:rPr lang="pt-BR" dirty="0"/>
              <a:t> </a:t>
            </a:r>
            <a:r>
              <a:rPr lang="pt-BR" dirty="0" err="1"/>
              <a:t>el</a:t>
            </a:r>
            <a:r>
              <a:rPr lang="pt-BR" dirty="0"/>
              <a:t> que se </a:t>
            </a:r>
            <a:r>
              <a:rPr lang="pt-BR" dirty="0" err="1"/>
              <a:t>produce</a:t>
            </a:r>
            <a:r>
              <a:rPr lang="pt-BR" dirty="0"/>
              <a:t> </a:t>
            </a:r>
            <a:r>
              <a:rPr lang="pt-BR" dirty="0" err="1"/>
              <a:t>la</a:t>
            </a:r>
            <a:r>
              <a:rPr lang="pt-BR" dirty="0"/>
              <a:t> </a:t>
            </a:r>
            <a:r>
              <a:rPr lang="pt-BR" dirty="0" err="1"/>
              <a:t>situación</a:t>
            </a:r>
            <a:r>
              <a:rPr lang="pt-BR" dirty="0"/>
              <a:t> que da lugar sucesión/grupo empresas. </a:t>
            </a:r>
            <a:endParaRPr lang="es-ES" dirty="0"/>
          </a:p>
        </p:txBody>
      </p:sp>
      <p:sp>
        <p:nvSpPr>
          <p:cNvPr id="4" name="3 Marcador de pie de página"/>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980CA44F-A8D9-48C6-B37B-7BED32B98F27}"/>
              </a:ext>
            </a:extLst>
          </p:cNvPr>
          <p:cNvSpPr>
            <a:spLocks noGrp="1"/>
          </p:cNvSpPr>
          <p:nvPr>
            <p:ph type="sldNum" sz="quarter" idx="12"/>
          </p:nvPr>
        </p:nvSpPr>
        <p:spPr/>
        <p:txBody>
          <a:bodyPr/>
          <a:lstStyle/>
          <a:p>
            <a:fld id="{AFAA99DF-832E-433D-9706-C82C98D35078}" type="slidenum">
              <a:rPr lang="es-ES" smtClean="0"/>
              <a:t>32</a:t>
            </a:fld>
            <a:endParaRPr lang="es-ES"/>
          </a:p>
        </p:txBody>
      </p:sp>
    </p:spTree>
    <p:extLst>
      <p:ext uri="{BB962C8B-B14F-4D97-AF65-F5344CB8AC3E}">
        <p14:creationId xmlns:p14="http://schemas.microsoft.com/office/powerpoint/2010/main" val="12100321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ie de página 1">
            <a:extLst>
              <a:ext uri="{FF2B5EF4-FFF2-40B4-BE49-F238E27FC236}">
                <a16:creationId xmlns:a16="http://schemas.microsoft.com/office/drawing/2014/main" id="{A1F33FB9-C476-493B-B599-9A83712A9FC4}"/>
              </a:ext>
            </a:extLst>
          </p:cNvPr>
          <p:cNvSpPr>
            <a:spLocks noGrp="1"/>
          </p:cNvSpPr>
          <p:nvPr>
            <p:ph type="ftr" sz="quarter" idx="11"/>
          </p:nvPr>
        </p:nvSpPr>
        <p:spPr/>
        <p:txBody>
          <a:bodyPr/>
          <a:lstStyle/>
          <a:p>
            <a:r>
              <a:rPr lang="es-ES"/>
              <a:t>S.Moralo    XVII Encuentro</a:t>
            </a:r>
          </a:p>
        </p:txBody>
      </p:sp>
      <p:sp>
        <p:nvSpPr>
          <p:cNvPr id="3" name="Marcador de número de diapositiva 2">
            <a:extLst>
              <a:ext uri="{FF2B5EF4-FFF2-40B4-BE49-F238E27FC236}">
                <a16:creationId xmlns:a16="http://schemas.microsoft.com/office/drawing/2014/main" id="{22E98D56-5BAF-428C-9017-1FCFE3C8FFC4}"/>
              </a:ext>
            </a:extLst>
          </p:cNvPr>
          <p:cNvSpPr>
            <a:spLocks noGrp="1"/>
          </p:cNvSpPr>
          <p:nvPr>
            <p:ph type="sldNum" sz="quarter" idx="12"/>
          </p:nvPr>
        </p:nvSpPr>
        <p:spPr/>
        <p:txBody>
          <a:bodyPr/>
          <a:lstStyle/>
          <a:p>
            <a:fld id="{AFAA99DF-832E-433D-9706-C82C98D35078}" type="slidenum">
              <a:rPr lang="es-ES" smtClean="0"/>
              <a:t>33</a:t>
            </a:fld>
            <a:endParaRPr lang="es-ES"/>
          </a:p>
        </p:txBody>
      </p:sp>
      <p:pic>
        <p:nvPicPr>
          <p:cNvPr id="5" name="Imagen 4">
            <a:extLst>
              <a:ext uri="{FF2B5EF4-FFF2-40B4-BE49-F238E27FC236}">
                <a16:creationId xmlns:a16="http://schemas.microsoft.com/office/drawing/2014/main" id="{F6021875-112B-4019-9E98-4B44BE0C89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392"/>
            <a:ext cx="9144000" cy="7033592"/>
          </a:xfrm>
          <a:prstGeom prst="rect">
            <a:avLst/>
          </a:prstGeom>
        </p:spPr>
      </p:pic>
    </p:spTree>
    <p:extLst>
      <p:ext uri="{BB962C8B-B14F-4D97-AF65-F5344CB8AC3E}">
        <p14:creationId xmlns:p14="http://schemas.microsoft.com/office/powerpoint/2010/main" val="4246280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E3BAF-C57E-4918-80B0-288B86762654}"/>
              </a:ext>
            </a:extLst>
          </p:cNvPr>
          <p:cNvSpPr>
            <a:spLocks noGrp="1"/>
          </p:cNvSpPr>
          <p:nvPr>
            <p:ph type="title"/>
          </p:nvPr>
        </p:nvSpPr>
        <p:spPr>
          <a:xfrm>
            <a:off x="457200" y="6703942"/>
            <a:ext cx="8229600" cy="77857"/>
          </a:xfrm>
        </p:spPr>
        <p:txBody>
          <a:bodyPr>
            <a:normAutofit fontScale="90000"/>
          </a:bodyPr>
          <a:lstStyle/>
          <a:p>
            <a:r>
              <a:rPr lang="es-ES" dirty="0"/>
              <a:t>----------------------------------------------</a:t>
            </a:r>
          </a:p>
        </p:txBody>
      </p:sp>
      <p:sp>
        <p:nvSpPr>
          <p:cNvPr id="3" name="Marcador de texto 2">
            <a:extLst>
              <a:ext uri="{FF2B5EF4-FFF2-40B4-BE49-F238E27FC236}">
                <a16:creationId xmlns:a16="http://schemas.microsoft.com/office/drawing/2014/main" id="{A6DCD56E-7D02-4B58-8F17-4535D4F1F4C3}"/>
              </a:ext>
            </a:extLst>
          </p:cNvPr>
          <p:cNvSpPr>
            <a:spLocks noGrp="1"/>
          </p:cNvSpPr>
          <p:nvPr>
            <p:ph type="body" idx="1"/>
          </p:nvPr>
        </p:nvSpPr>
        <p:spPr>
          <a:xfrm>
            <a:off x="457200" y="-27384"/>
            <a:ext cx="4023360" cy="576064"/>
          </a:xfrm>
        </p:spPr>
        <p:txBody>
          <a:bodyPr>
            <a:noAutofit/>
          </a:bodyPr>
          <a:lstStyle/>
          <a:p>
            <a:r>
              <a:rPr lang="es-ES" sz="4000" dirty="0"/>
              <a:t>DIRECTIVA</a:t>
            </a:r>
          </a:p>
        </p:txBody>
      </p:sp>
      <p:sp>
        <p:nvSpPr>
          <p:cNvPr id="4" name="Marcador de texto 3">
            <a:extLst>
              <a:ext uri="{FF2B5EF4-FFF2-40B4-BE49-F238E27FC236}">
                <a16:creationId xmlns:a16="http://schemas.microsoft.com/office/drawing/2014/main" id="{001E1424-6194-4D97-9FF8-2E1BB157825E}"/>
              </a:ext>
            </a:extLst>
          </p:cNvPr>
          <p:cNvSpPr>
            <a:spLocks noGrp="1"/>
          </p:cNvSpPr>
          <p:nvPr>
            <p:ph type="body" sz="half" idx="3"/>
          </p:nvPr>
        </p:nvSpPr>
        <p:spPr>
          <a:xfrm>
            <a:off x="4663440" y="-27384"/>
            <a:ext cx="4023360" cy="576064"/>
          </a:xfrm>
        </p:spPr>
        <p:txBody>
          <a:bodyPr>
            <a:noAutofit/>
          </a:bodyPr>
          <a:lstStyle/>
          <a:p>
            <a:r>
              <a:rPr lang="es-ES" sz="4000" dirty="0"/>
              <a:t>Art. 44 ET</a:t>
            </a:r>
          </a:p>
        </p:txBody>
      </p:sp>
      <p:sp>
        <p:nvSpPr>
          <p:cNvPr id="5" name="Marcador de contenido 4">
            <a:extLst>
              <a:ext uri="{FF2B5EF4-FFF2-40B4-BE49-F238E27FC236}">
                <a16:creationId xmlns:a16="http://schemas.microsoft.com/office/drawing/2014/main" id="{B5A2236C-3F7F-421F-AE71-F8E98F6DEFED}"/>
              </a:ext>
            </a:extLst>
          </p:cNvPr>
          <p:cNvSpPr>
            <a:spLocks noGrp="1"/>
          </p:cNvSpPr>
          <p:nvPr>
            <p:ph sz="quarter" idx="2"/>
          </p:nvPr>
        </p:nvSpPr>
        <p:spPr>
          <a:xfrm>
            <a:off x="0" y="692696"/>
            <a:ext cx="4480560" cy="5904656"/>
          </a:xfrm>
        </p:spPr>
        <p:txBody>
          <a:bodyPr>
            <a:normAutofit fontScale="77500" lnSpcReduction="20000"/>
          </a:bodyPr>
          <a:lstStyle/>
          <a:p>
            <a:pPr lvl="1" algn="just"/>
            <a:r>
              <a:rPr lang="es-ES" sz="2900" dirty="0"/>
              <a:t>Entidad económica que mantenga su identidad. Conjunto de medios organizados, a fin de llevar a cabo una actividad económica, ya fuere esencial o accesoria.</a:t>
            </a:r>
          </a:p>
          <a:p>
            <a:pPr lvl="1" algn="just"/>
            <a:endParaRPr lang="es-ES" sz="2900" dirty="0"/>
          </a:p>
          <a:p>
            <a:pPr lvl="1" algn="just"/>
            <a:r>
              <a:rPr lang="es-ES" sz="2900" dirty="0"/>
              <a:t>Los derechos y obligaciones existentes en la fecha del traspaso, serán transferidos al cesionario.</a:t>
            </a:r>
          </a:p>
          <a:p>
            <a:pPr lvl="1" algn="just"/>
            <a:endParaRPr lang="es-ES" sz="2900" dirty="0"/>
          </a:p>
          <a:p>
            <a:pPr lvl="1" algn="just"/>
            <a:endParaRPr lang="es-ES" sz="2900" dirty="0"/>
          </a:p>
          <a:p>
            <a:pPr lvl="1" algn="just"/>
            <a:r>
              <a:rPr lang="es-ES" sz="2900" dirty="0"/>
              <a:t>Los Estados podrán establecer que tras el traspaso, el cedente y el cesionario sean responsables solidariamente de las obligaciones anteriores.</a:t>
            </a:r>
          </a:p>
          <a:p>
            <a:endParaRPr lang="es-ES" dirty="0"/>
          </a:p>
        </p:txBody>
      </p:sp>
      <p:sp>
        <p:nvSpPr>
          <p:cNvPr id="6" name="Marcador de contenido 5">
            <a:extLst>
              <a:ext uri="{FF2B5EF4-FFF2-40B4-BE49-F238E27FC236}">
                <a16:creationId xmlns:a16="http://schemas.microsoft.com/office/drawing/2014/main" id="{DAF2DF49-D33F-468E-95A6-A0BB0E9AB2AC}"/>
              </a:ext>
            </a:extLst>
          </p:cNvPr>
          <p:cNvSpPr>
            <a:spLocks noGrp="1"/>
          </p:cNvSpPr>
          <p:nvPr>
            <p:ph sz="quarter" idx="4"/>
          </p:nvPr>
        </p:nvSpPr>
        <p:spPr>
          <a:xfrm>
            <a:off x="4572000" y="692696"/>
            <a:ext cx="4572000" cy="5904656"/>
          </a:xfrm>
        </p:spPr>
        <p:txBody>
          <a:bodyPr>
            <a:noAutofit/>
          </a:bodyPr>
          <a:lstStyle/>
          <a:p>
            <a:pPr algn="just"/>
            <a:r>
              <a:rPr lang="es-ES" sz="2000" dirty="0"/>
              <a:t>Cambio de titularidad de una empresa, de un centro de trabajo o de una unidad productiva autónoma. Conjunto de medios, </a:t>
            </a:r>
            <a:r>
              <a:rPr lang="es-ES" sz="2000" dirty="0" err="1"/>
              <a:t>etc</a:t>
            </a:r>
            <a:r>
              <a:rPr lang="es-ES" sz="2000" dirty="0"/>
              <a:t>…</a:t>
            </a:r>
          </a:p>
          <a:p>
            <a:pPr algn="just"/>
            <a:endParaRPr lang="es-ES" sz="2000" dirty="0"/>
          </a:p>
          <a:p>
            <a:pPr marL="118872" indent="0" algn="just">
              <a:buNone/>
            </a:pPr>
            <a:endParaRPr lang="es-ES" sz="2000" dirty="0"/>
          </a:p>
          <a:p>
            <a:pPr algn="just"/>
            <a:r>
              <a:rPr lang="es-ES" sz="2000" dirty="0"/>
              <a:t>Quedando subrogado el nuevo empresario en los derechos y obligaciones laborales y de Seguridad Social del anterior. </a:t>
            </a:r>
          </a:p>
          <a:p>
            <a:pPr algn="just"/>
            <a:endParaRPr lang="es-ES" sz="2000" dirty="0"/>
          </a:p>
          <a:p>
            <a:pPr algn="just"/>
            <a:r>
              <a:rPr lang="es-ES" sz="2000" dirty="0"/>
              <a:t>Cedente y  cesionario responderán solidariamente durante tres años de las obligaciones laborales nacidas con anterioridad a la transmisión y que no hubieran sido satisfechas. </a:t>
            </a:r>
          </a:p>
        </p:txBody>
      </p:sp>
      <p:sp>
        <p:nvSpPr>
          <p:cNvPr id="7" name="Marcador de pie de página 6">
            <a:extLst>
              <a:ext uri="{FF2B5EF4-FFF2-40B4-BE49-F238E27FC236}">
                <a16:creationId xmlns:a16="http://schemas.microsoft.com/office/drawing/2014/main" id="{21B00567-792E-41ED-BA49-82D8C7224A12}"/>
              </a:ext>
            </a:extLst>
          </p:cNvPr>
          <p:cNvSpPr>
            <a:spLocks noGrp="1"/>
          </p:cNvSpPr>
          <p:nvPr>
            <p:ph type="ftr" sz="quarter" idx="11"/>
          </p:nvPr>
        </p:nvSpPr>
        <p:spPr/>
        <p:txBody>
          <a:bodyPr/>
          <a:lstStyle/>
          <a:p>
            <a:r>
              <a:rPr lang="es-ES"/>
              <a:t>S.Moralo    XVII Encuentro</a:t>
            </a:r>
          </a:p>
        </p:txBody>
      </p:sp>
      <p:sp>
        <p:nvSpPr>
          <p:cNvPr id="8" name="Marcador de número de diapositiva 7">
            <a:extLst>
              <a:ext uri="{FF2B5EF4-FFF2-40B4-BE49-F238E27FC236}">
                <a16:creationId xmlns:a16="http://schemas.microsoft.com/office/drawing/2014/main" id="{2EF05700-71B7-40C0-A198-9B843656100F}"/>
              </a:ext>
            </a:extLst>
          </p:cNvPr>
          <p:cNvSpPr>
            <a:spLocks noGrp="1"/>
          </p:cNvSpPr>
          <p:nvPr>
            <p:ph type="sldNum" sz="quarter" idx="12"/>
          </p:nvPr>
        </p:nvSpPr>
        <p:spPr/>
        <p:txBody>
          <a:bodyPr/>
          <a:lstStyle/>
          <a:p>
            <a:fld id="{AFAA99DF-832E-433D-9706-C82C98D35078}" type="slidenum">
              <a:rPr lang="es-ES" smtClean="0"/>
              <a:t>4</a:t>
            </a:fld>
            <a:endParaRPr lang="es-ES"/>
          </a:p>
        </p:txBody>
      </p:sp>
    </p:spTree>
    <p:extLst>
      <p:ext uri="{BB962C8B-B14F-4D97-AF65-F5344CB8AC3E}">
        <p14:creationId xmlns:p14="http://schemas.microsoft.com/office/powerpoint/2010/main" val="34425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274638"/>
            <a:ext cx="8034096" cy="418058"/>
          </a:xfrm>
        </p:spPr>
        <p:txBody>
          <a:bodyPr>
            <a:normAutofit fontScale="90000"/>
          </a:bodyPr>
          <a:lstStyle/>
          <a:p>
            <a:r>
              <a:rPr lang="es-ES" dirty="0"/>
              <a:t>La transmisión de empresa: su objeto.</a:t>
            </a:r>
          </a:p>
        </p:txBody>
      </p:sp>
      <p:sp>
        <p:nvSpPr>
          <p:cNvPr id="3" name="2 Marcador de contenido"/>
          <p:cNvSpPr>
            <a:spLocks noGrp="1"/>
          </p:cNvSpPr>
          <p:nvPr>
            <p:ph idx="1"/>
          </p:nvPr>
        </p:nvSpPr>
        <p:spPr>
          <a:xfrm>
            <a:off x="683568" y="908720"/>
            <a:ext cx="8460432" cy="5760640"/>
          </a:xfrm>
        </p:spPr>
        <p:txBody>
          <a:bodyPr>
            <a:normAutofit fontScale="62500" lnSpcReduction="20000"/>
          </a:bodyPr>
          <a:lstStyle/>
          <a:p>
            <a:pPr algn="just"/>
            <a:r>
              <a:rPr lang="es-ES" sz="3800" dirty="0"/>
              <a:t>Conjunto organizado de personas y elementos materiales que permita el ejercicio de una actividad económica. Entidad organizada de forma estable, permanencia en el tiempo. STS</a:t>
            </a:r>
            <a:r>
              <a:rPr lang="pt-BR" sz="3800" dirty="0"/>
              <a:t> 26-03-2019, rec. 1916/2017</a:t>
            </a:r>
            <a:r>
              <a:rPr lang="es-ES" sz="3800" dirty="0"/>
              <a:t>.</a:t>
            </a:r>
          </a:p>
          <a:p>
            <a:pPr algn="just"/>
            <a:r>
              <a:rPr lang="es-ES" sz="3800" dirty="0"/>
              <a:t>TJUE. Que mantenga su identidad, conjunto de medios organizados a fin de llevar a cabo una actividad económica, ya fuere esencial o accesoria (STJUE 11/7/2018, C-60/17, asunto Somoza).</a:t>
            </a:r>
          </a:p>
          <a:p>
            <a:pPr marL="82296" indent="0" algn="just">
              <a:buNone/>
            </a:pPr>
            <a:endParaRPr lang="es-ES" sz="3800" dirty="0"/>
          </a:p>
          <a:p>
            <a:pPr algn="just"/>
            <a:r>
              <a:rPr lang="es-ES" sz="3800" dirty="0"/>
              <a:t>SSTS 9 y 29/5/2018 (</a:t>
            </a:r>
            <a:r>
              <a:rPr lang="es-ES" sz="3800" dirty="0" err="1"/>
              <a:t>rcud</a:t>
            </a:r>
            <a:r>
              <a:rPr lang="es-ES" sz="3800" dirty="0"/>
              <a:t>. 3537/2016 y 4050/2016); 28/6/2018 (rcud.1379/2017);  7/3/2019, rcud.1825/2017.  Gestión servicio acompañada de  medios patrimoniales.</a:t>
            </a:r>
          </a:p>
          <a:p>
            <a:pPr algn="just"/>
            <a:r>
              <a:rPr lang="es-ES" sz="3800" b="1" dirty="0"/>
              <a:t>Es irrelevante que los medios no sean titularidad de la anterior concesionaria</a:t>
            </a:r>
            <a:r>
              <a:rPr lang="es-ES" sz="3800" dirty="0"/>
              <a:t>, (  SSTS de 19 de octubre de 2017, </a:t>
            </a:r>
            <a:r>
              <a:rPr lang="es-ES" sz="3800" dirty="0" err="1"/>
              <a:t>Rcud</a:t>
            </a:r>
            <a:r>
              <a:rPr lang="es-ES" sz="3800" dirty="0"/>
              <a:t>. 2629/16 y Rcud.2832/16).</a:t>
            </a:r>
          </a:p>
          <a:p>
            <a:pPr algn="just"/>
            <a:r>
              <a:rPr lang="es-ES" sz="3800" b="1" dirty="0"/>
              <a:t>Carga prueba relevancia medios</a:t>
            </a:r>
            <a:r>
              <a:rPr lang="es-ES" sz="3800" dirty="0"/>
              <a:t>. STS 22/1/2019, rcud.3975. (Veterinarios Xunta).</a:t>
            </a:r>
          </a:p>
          <a:p>
            <a:pPr marL="82296" indent="0" algn="just">
              <a:buNone/>
            </a:pPr>
            <a:endParaRPr lang="es-ES" sz="4000" dirty="0"/>
          </a:p>
          <a:p>
            <a:pPr marL="82296" indent="0">
              <a:buNone/>
            </a:pPr>
            <a:endParaRPr lang="es-ES" dirty="0"/>
          </a:p>
        </p:txBody>
      </p:sp>
      <p:sp>
        <p:nvSpPr>
          <p:cNvPr id="4" name="3 Marcador de pie de página"/>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852957D9-E1B3-4921-B3E7-9A01C52CACBE}"/>
              </a:ext>
            </a:extLst>
          </p:cNvPr>
          <p:cNvSpPr>
            <a:spLocks noGrp="1"/>
          </p:cNvSpPr>
          <p:nvPr>
            <p:ph type="sldNum" sz="quarter" idx="12"/>
          </p:nvPr>
        </p:nvSpPr>
        <p:spPr/>
        <p:txBody>
          <a:bodyPr/>
          <a:lstStyle/>
          <a:p>
            <a:fld id="{AFAA99DF-832E-433D-9706-C82C98D35078}" type="slidenum">
              <a:rPr lang="es-ES" smtClean="0"/>
              <a:t>5</a:t>
            </a:fld>
            <a:endParaRPr lang="es-ES"/>
          </a:p>
        </p:txBody>
      </p:sp>
    </p:spTree>
    <p:extLst>
      <p:ext uri="{BB962C8B-B14F-4D97-AF65-F5344CB8AC3E}">
        <p14:creationId xmlns:p14="http://schemas.microsoft.com/office/powerpoint/2010/main" val="183870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237D4E-4B66-45EA-A915-D309C989AB30}"/>
              </a:ext>
            </a:extLst>
          </p:cNvPr>
          <p:cNvSpPr>
            <a:spLocks noGrp="1"/>
          </p:cNvSpPr>
          <p:nvPr>
            <p:ph type="title"/>
          </p:nvPr>
        </p:nvSpPr>
        <p:spPr>
          <a:xfrm>
            <a:off x="971600" y="188640"/>
            <a:ext cx="8099248" cy="792088"/>
          </a:xfrm>
        </p:spPr>
        <p:txBody>
          <a:bodyPr>
            <a:normAutofit/>
          </a:bodyPr>
          <a:lstStyle/>
          <a:p>
            <a:r>
              <a:rPr lang="es-ES" sz="3600" dirty="0"/>
              <a:t> STJUE 8/5/2019, C-194/18.</a:t>
            </a:r>
          </a:p>
        </p:txBody>
      </p:sp>
      <p:sp>
        <p:nvSpPr>
          <p:cNvPr id="3" name="Marcador de contenido 2">
            <a:extLst>
              <a:ext uri="{FF2B5EF4-FFF2-40B4-BE49-F238E27FC236}">
                <a16:creationId xmlns:a16="http://schemas.microsoft.com/office/drawing/2014/main" id="{DA40C4B4-7E0D-4A96-ABA2-B0F6B7084E90}"/>
              </a:ext>
            </a:extLst>
          </p:cNvPr>
          <p:cNvSpPr>
            <a:spLocks noGrp="1"/>
          </p:cNvSpPr>
          <p:nvPr>
            <p:ph idx="1"/>
          </p:nvPr>
        </p:nvSpPr>
        <p:spPr>
          <a:xfrm>
            <a:off x="611560" y="1052736"/>
            <a:ext cx="8322128" cy="5805264"/>
          </a:xfrm>
        </p:spPr>
        <p:txBody>
          <a:bodyPr>
            <a:normAutofit fontScale="92500" lnSpcReduction="20000"/>
          </a:bodyPr>
          <a:lstStyle/>
          <a:p>
            <a:pPr algn="just"/>
            <a:r>
              <a:rPr lang="es-ES" dirty="0"/>
              <a:t>Criterio decisivo es comprobar si la entidad mantiene su identidad.</a:t>
            </a:r>
          </a:p>
          <a:p>
            <a:pPr algn="just"/>
            <a:r>
              <a:rPr lang="es-ES" dirty="0"/>
              <a:t>Considerando todas las circunstancias: </a:t>
            </a:r>
          </a:p>
          <a:p>
            <a:pPr lvl="1" algn="just"/>
            <a:r>
              <a:rPr lang="es-ES" dirty="0"/>
              <a:t>Tipo de empresa o de centro de actividad. </a:t>
            </a:r>
          </a:p>
          <a:p>
            <a:pPr lvl="1" algn="just"/>
            <a:r>
              <a:rPr lang="es-ES" dirty="0"/>
              <a:t>Cesión o no de elementos materiales; su  valor. </a:t>
            </a:r>
          </a:p>
          <a:p>
            <a:pPr lvl="1" algn="just"/>
            <a:r>
              <a:rPr lang="es-ES" dirty="0"/>
              <a:t>Que el nuevo empresario se haga cargo o no de la mayoría de los trabajadores.</a:t>
            </a:r>
          </a:p>
          <a:p>
            <a:pPr lvl="1" algn="just"/>
            <a:r>
              <a:rPr lang="es-ES" dirty="0"/>
              <a:t>Cesión o no la clientela.</a:t>
            </a:r>
          </a:p>
          <a:p>
            <a:pPr lvl="1" algn="just"/>
            <a:r>
              <a:rPr lang="es-ES" dirty="0"/>
              <a:t>Analogía de las actividades antes y después de la transmisión.</a:t>
            </a:r>
          </a:p>
          <a:p>
            <a:pPr lvl="1" algn="just"/>
            <a:r>
              <a:rPr lang="es-ES" dirty="0"/>
              <a:t>Duración de una eventual interrupción.</a:t>
            </a:r>
          </a:p>
          <a:p>
            <a:pPr algn="just"/>
            <a:r>
              <a:rPr lang="es-ES" dirty="0"/>
              <a:t>Caso de actividad financiera. NO  requería elementos materiales significativos.</a:t>
            </a:r>
          </a:p>
          <a:p>
            <a:pPr algn="just"/>
            <a:r>
              <a:rPr lang="es-ES" dirty="0"/>
              <a:t>Cesión de </a:t>
            </a:r>
            <a:r>
              <a:rPr lang="es-ES" b="1" dirty="0"/>
              <a:t>clientela.</a:t>
            </a:r>
          </a:p>
        </p:txBody>
      </p:sp>
      <p:sp>
        <p:nvSpPr>
          <p:cNvPr id="4" name="Marcador de pie de página 3">
            <a:extLst>
              <a:ext uri="{FF2B5EF4-FFF2-40B4-BE49-F238E27FC236}">
                <a16:creationId xmlns:a16="http://schemas.microsoft.com/office/drawing/2014/main" id="{D1B12789-4899-49D0-BE65-966D2C04E380}"/>
              </a:ext>
            </a:extLst>
          </p:cNvPr>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C711CF3F-4B78-419C-B4DF-C31D4E53E362}"/>
              </a:ext>
            </a:extLst>
          </p:cNvPr>
          <p:cNvSpPr>
            <a:spLocks noGrp="1"/>
          </p:cNvSpPr>
          <p:nvPr>
            <p:ph type="sldNum" sz="quarter" idx="12"/>
          </p:nvPr>
        </p:nvSpPr>
        <p:spPr/>
        <p:txBody>
          <a:bodyPr/>
          <a:lstStyle/>
          <a:p>
            <a:fld id="{AFAA99DF-832E-433D-9706-C82C98D35078}" type="slidenum">
              <a:rPr lang="es-ES" smtClean="0"/>
              <a:t>6</a:t>
            </a:fld>
            <a:endParaRPr lang="es-ES"/>
          </a:p>
        </p:txBody>
      </p:sp>
    </p:spTree>
    <p:extLst>
      <p:ext uri="{BB962C8B-B14F-4D97-AF65-F5344CB8AC3E}">
        <p14:creationId xmlns:p14="http://schemas.microsoft.com/office/powerpoint/2010/main" val="2221670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16632"/>
            <a:ext cx="7890080" cy="936104"/>
          </a:xfrm>
        </p:spPr>
        <p:txBody>
          <a:bodyPr>
            <a:noAutofit/>
          </a:bodyPr>
          <a:lstStyle/>
          <a:p>
            <a:r>
              <a:rPr lang="es-ES" sz="3200" dirty="0"/>
              <a:t>Cambio titularidad. Transparente/oculto.</a:t>
            </a:r>
          </a:p>
        </p:txBody>
      </p:sp>
      <p:sp>
        <p:nvSpPr>
          <p:cNvPr id="3" name="2 Marcador de contenido"/>
          <p:cNvSpPr>
            <a:spLocks noGrp="1"/>
          </p:cNvSpPr>
          <p:nvPr>
            <p:ph idx="1"/>
          </p:nvPr>
        </p:nvSpPr>
        <p:spPr>
          <a:xfrm>
            <a:off x="755576" y="1268760"/>
            <a:ext cx="8178112" cy="5513040"/>
          </a:xfrm>
        </p:spPr>
        <p:txBody>
          <a:bodyPr>
            <a:normAutofit fontScale="85000" lnSpcReduction="20000"/>
          </a:bodyPr>
          <a:lstStyle/>
          <a:p>
            <a:pPr algn="just"/>
            <a:r>
              <a:rPr lang="es-ES" sz="4000" dirty="0"/>
              <a:t>Fraude ley y levantamiento del velo (STS 12-5-2010, rec.136/2007).</a:t>
            </a:r>
          </a:p>
          <a:p>
            <a:pPr algn="just"/>
            <a:r>
              <a:rPr lang="es-ES" sz="4000" dirty="0"/>
              <a:t>No es necesario formalidad. Basta sucesión (STS 7-12-2011, rec.4665/2010).</a:t>
            </a:r>
          </a:p>
          <a:p>
            <a:pPr algn="just"/>
            <a:r>
              <a:rPr lang="es-ES" sz="4000" dirty="0"/>
              <a:t>La constitución fraudulenta de una nueva sociedad eludir las responsabilidades derivadas de la nulidad del despido colectivo (STS 20-6-2017,rec.15/2017); </a:t>
            </a:r>
          </a:p>
          <a:p>
            <a:pPr algn="just"/>
            <a:r>
              <a:rPr lang="es-ES" sz="4000" dirty="0"/>
              <a:t>Cuando existe fraude de ley porque la empresa que se subrogaba no sume todos los trabajadores </a:t>
            </a:r>
            <a:r>
              <a:rPr lang="es-ES" sz="4000" i="1" dirty="0"/>
              <a:t>(STS </a:t>
            </a:r>
            <a:r>
              <a:rPr lang="es-ES" sz="4000" dirty="0"/>
              <a:t>14-3-2017,  rec.229/2015).</a:t>
            </a:r>
          </a:p>
          <a:p>
            <a:endParaRPr lang="es-ES" dirty="0"/>
          </a:p>
        </p:txBody>
      </p:sp>
      <p:sp>
        <p:nvSpPr>
          <p:cNvPr id="4" name="3 Marcador de pie de página"/>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0A00EC43-D2E0-42D7-A97A-579F5682CE43}"/>
              </a:ext>
            </a:extLst>
          </p:cNvPr>
          <p:cNvSpPr>
            <a:spLocks noGrp="1"/>
          </p:cNvSpPr>
          <p:nvPr>
            <p:ph type="sldNum" sz="quarter" idx="12"/>
          </p:nvPr>
        </p:nvSpPr>
        <p:spPr/>
        <p:txBody>
          <a:bodyPr/>
          <a:lstStyle/>
          <a:p>
            <a:fld id="{AFAA99DF-832E-433D-9706-C82C98D35078}" type="slidenum">
              <a:rPr lang="es-ES" smtClean="0"/>
              <a:t>7</a:t>
            </a:fld>
            <a:endParaRPr lang="es-ES"/>
          </a:p>
        </p:txBody>
      </p:sp>
    </p:spTree>
    <p:extLst>
      <p:ext uri="{BB962C8B-B14F-4D97-AF65-F5344CB8AC3E}">
        <p14:creationId xmlns:p14="http://schemas.microsoft.com/office/powerpoint/2010/main" val="141269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34082"/>
          </a:xfrm>
        </p:spPr>
        <p:txBody>
          <a:bodyPr>
            <a:normAutofit fontScale="90000"/>
          </a:bodyPr>
          <a:lstStyle/>
          <a:p>
            <a:r>
              <a:rPr lang="es-ES" dirty="0"/>
              <a:t>Distinción figuras afines</a:t>
            </a:r>
          </a:p>
        </p:txBody>
      </p:sp>
      <p:sp>
        <p:nvSpPr>
          <p:cNvPr id="3" name="2 Marcador de contenido"/>
          <p:cNvSpPr>
            <a:spLocks noGrp="1"/>
          </p:cNvSpPr>
          <p:nvPr>
            <p:ph idx="1"/>
          </p:nvPr>
        </p:nvSpPr>
        <p:spPr>
          <a:xfrm>
            <a:off x="683568" y="980728"/>
            <a:ext cx="8250120" cy="5832648"/>
          </a:xfrm>
        </p:spPr>
        <p:txBody>
          <a:bodyPr>
            <a:normAutofit/>
          </a:bodyPr>
          <a:lstStyle/>
          <a:p>
            <a:pPr algn="just"/>
            <a:r>
              <a:rPr lang="es-ES" b="1" dirty="0"/>
              <a:t>Grupo empresas: </a:t>
            </a:r>
            <a:r>
              <a:rPr lang="es-ES" sz="2800" dirty="0"/>
              <a:t>STS </a:t>
            </a:r>
            <a:r>
              <a:rPr lang="pt-BR" sz="2800" dirty="0"/>
              <a:t>10-11-2017, rec. 3049/2015</a:t>
            </a:r>
            <a:r>
              <a:rPr lang="es-ES" sz="2800" dirty="0"/>
              <a:t>. a).- Funcionamiento unitario.-b).- Confusión patrimonial.- c).- Unidad de caja.- d).- Utilización fraudulenta de la personalidad.- e).- Uso abusivo de la dirección unitaria.-</a:t>
            </a:r>
          </a:p>
          <a:p>
            <a:pPr algn="just"/>
            <a:r>
              <a:rPr lang="es-ES" b="1" dirty="0"/>
              <a:t>Cesión ilegal.</a:t>
            </a:r>
            <a:r>
              <a:rPr lang="es-ES" dirty="0"/>
              <a:t> </a:t>
            </a:r>
            <a:r>
              <a:rPr lang="es-ES" sz="2800" dirty="0"/>
              <a:t>STS </a:t>
            </a:r>
            <a:r>
              <a:rPr lang="pt-BR" sz="2800" dirty="0"/>
              <a:t>10-1-2017, rec. 1670/2014</a:t>
            </a:r>
            <a:r>
              <a:rPr lang="es-ES" sz="2800" dirty="0"/>
              <a:t> No cesión, es una empresa real que pone en juego su infraestructura. Si sucesión, asume plantilla de la saliente. </a:t>
            </a:r>
          </a:p>
          <a:p>
            <a:pPr algn="just"/>
            <a:r>
              <a:rPr lang="es-ES" b="1" dirty="0"/>
              <a:t>Fraude en general</a:t>
            </a:r>
            <a:r>
              <a:rPr lang="es-ES" dirty="0"/>
              <a:t>. </a:t>
            </a:r>
            <a:r>
              <a:rPr lang="es-ES" sz="2800" dirty="0"/>
              <a:t>STS </a:t>
            </a:r>
            <a:r>
              <a:rPr lang="pt-BR" sz="2800" dirty="0"/>
              <a:t>20-6-2017, rec. 15/2017</a:t>
            </a:r>
            <a:r>
              <a:rPr lang="es-ES" sz="2800" dirty="0"/>
              <a:t> . Constituyen sociedad 2 socios evitar 44 ET</a:t>
            </a:r>
            <a:r>
              <a:rPr lang="es-ES" sz="2800" b="1" dirty="0"/>
              <a:t>.</a:t>
            </a:r>
            <a:endParaRPr lang="es-ES" sz="2800" dirty="0"/>
          </a:p>
        </p:txBody>
      </p:sp>
      <p:sp>
        <p:nvSpPr>
          <p:cNvPr id="4" name="3 Marcador de pie de página"/>
          <p:cNvSpPr>
            <a:spLocks noGrp="1"/>
          </p:cNvSpPr>
          <p:nvPr>
            <p:ph type="ftr" sz="quarter" idx="11"/>
          </p:nvPr>
        </p:nvSpPr>
        <p:spPr/>
        <p:txBody>
          <a:bodyPr/>
          <a:lstStyle/>
          <a:p>
            <a:r>
              <a:rPr lang="es-ES"/>
              <a:t>S.Moralo    XVII Encuentro</a:t>
            </a:r>
            <a:endParaRPr lang="es-ES" dirty="0"/>
          </a:p>
        </p:txBody>
      </p:sp>
      <p:sp>
        <p:nvSpPr>
          <p:cNvPr id="5" name="Marcador de número de diapositiva 4">
            <a:extLst>
              <a:ext uri="{FF2B5EF4-FFF2-40B4-BE49-F238E27FC236}">
                <a16:creationId xmlns:a16="http://schemas.microsoft.com/office/drawing/2014/main" id="{5C115E03-6C94-4B8D-877A-4A2AA8FF85A9}"/>
              </a:ext>
            </a:extLst>
          </p:cNvPr>
          <p:cNvSpPr>
            <a:spLocks noGrp="1"/>
          </p:cNvSpPr>
          <p:nvPr>
            <p:ph type="sldNum" sz="quarter" idx="12"/>
          </p:nvPr>
        </p:nvSpPr>
        <p:spPr/>
        <p:txBody>
          <a:bodyPr/>
          <a:lstStyle/>
          <a:p>
            <a:fld id="{AFAA99DF-832E-433D-9706-C82C98D35078}" type="slidenum">
              <a:rPr lang="es-ES" smtClean="0"/>
              <a:t>8</a:t>
            </a:fld>
            <a:endParaRPr lang="es-ES"/>
          </a:p>
        </p:txBody>
      </p:sp>
    </p:spTree>
    <p:extLst>
      <p:ext uri="{BB962C8B-B14F-4D97-AF65-F5344CB8AC3E}">
        <p14:creationId xmlns:p14="http://schemas.microsoft.com/office/powerpoint/2010/main" val="3717181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57022"/>
            <a:ext cx="7498080" cy="490066"/>
          </a:xfrm>
        </p:spPr>
        <p:txBody>
          <a:bodyPr>
            <a:noAutofit/>
          </a:bodyPr>
          <a:lstStyle/>
          <a:p>
            <a:r>
              <a:rPr lang="es-ES" sz="4000" dirty="0"/>
              <a:t>Efectos jurídicos I. </a:t>
            </a:r>
          </a:p>
        </p:txBody>
      </p:sp>
      <p:sp>
        <p:nvSpPr>
          <p:cNvPr id="3" name="2 Marcador de contenido"/>
          <p:cNvSpPr>
            <a:spLocks noGrp="1"/>
          </p:cNvSpPr>
          <p:nvPr>
            <p:ph idx="1"/>
          </p:nvPr>
        </p:nvSpPr>
        <p:spPr>
          <a:xfrm>
            <a:off x="971600" y="692696"/>
            <a:ext cx="7962088" cy="6048672"/>
          </a:xfrm>
        </p:spPr>
        <p:txBody>
          <a:bodyPr>
            <a:normAutofit fontScale="85000" lnSpcReduction="20000"/>
          </a:bodyPr>
          <a:lstStyle/>
          <a:p>
            <a:pPr algn="just"/>
            <a:r>
              <a:rPr lang="es-ES" sz="3400" dirty="0"/>
              <a:t>Mantiene la  vigencia contrato trabajo.</a:t>
            </a:r>
          </a:p>
          <a:p>
            <a:pPr algn="just"/>
            <a:r>
              <a:rPr lang="es-ES" sz="3400" dirty="0"/>
              <a:t>Se mantienen iguales condiciones (STS 3-5-2017, rec.2356/2015)..derecho a descuentos en billetes. Pasan de Iberia al servicio </a:t>
            </a:r>
            <a:r>
              <a:rPr lang="es-ES" sz="3400" dirty="0" err="1"/>
              <a:t>handnlig</a:t>
            </a:r>
            <a:r>
              <a:rPr lang="es-ES" sz="3400" dirty="0"/>
              <a:t>, que no es compañía aérea</a:t>
            </a:r>
          </a:p>
          <a:p>
            <a:pPr algn="just"/>
            <a:r>
              <a:rPr lang="es-ES" sz="3400" b="1" dirty="0"/>
              <a:t>Contrato previamente extinguido</a:t>
            </a:r>
            <a:r>
              <a:rPr lang="es-ES" sz="3400" dirty="0"/>
              <a:t>. </a:t>
            </a:r>
          </a:p>
          <a:p>
            <a:pPr lvl="1" algn="just"/>
            <a:r>
              <a:rPr lang="es-ES" sz="3000" dirty="0"/>
              <a:t>El mantenimiento del vínculo requiere, lógicamente, que éste se encuentre vigente, (STS 20-9-2016,rec.3954/2014). </a:t>
            </a:r>
          </a:p>
          <a:p>
            <a:pPr lvl="1" algn="just"/>
            <a:r>
              <a:rPr lang="es-ES" sz="3000" dirty="0"/>
              <a:t>Exime de subrogarse en contratos válidamente extinguidos con anterioridad al momento en el que debe operar la subrogación (STS 27-4-2016,rec. 336/2015). </a:t>
            </a:r>
          </a:p>
          <a:p>
            <a:pPr lvl="1" algn="just"/>
            <a:r>
              <a:rPr lang="es-ES" sz="3000" dirty="0"/>
              <a:t>No opera si ha producido una previa extinción conforme a derecho del contrato,  salvo supuestos de fraude (STS 30-11-2016,rec.825/2015).</a:t>
            </a:r>
          </a:p>
          <a:p>
            <a:endParaRPr lang="es-ES" dirty="0"/>
          </a:p>
        </p:txBody>
      </p:sp>
      <p:sp>
        <p:nvSpPr>
          <p:cNvPr id="4" name="3 Marcador de pie de página"/>
          <p:cNvSpPr>
            <a:spLocks noGrp="1"/>
          </p:cNvSpPr>
          <p:nvPr>
            <p:ph type="ftr" sz="quarter" idx="11"/>
          </p:nvPr>
        </p:nvSpPr>
        <p:spPr/>
        <p:txBody>
          <a:bodyPr/>
          <a:lstStyle/>
          <a:p>
            <a:r>
              <a:rPr lang="es-ES"/>
              <a:t>S.Moralo    XVII Encuentro</a:t>
            </a:r>
          </a:p>
        </p:txBody>
      </p:sp>
      <p:sp>
        <p:nvSpPr>
          <p:cNvPr id="5" name="Marcador de número de diapositiva 4">
            <a:extLst>
              <a:ext uri="{FF2B5EF4-FFF2-40B4-BE49-F238E27FC236}">
                <a16:creationId xmlns:a16="http://schemas.microsoft.com/office/drawing/2014/main" id="{1A0CE6C3-265C-4589-9C83-ACAFDE8C9479}"/>
              </a:ext>
            </a:extLst>
          </p:cNvPr>
          <p:cNvSpPr>
            <a:spLocks noGrp="1"/>
          </p:cNvSpPr>
          <p:nvPr>
            <p:ph type="sldNum" sz="quarter" idx="12"/>
          </p:nvPr>
        </p:nvSpPr>
        <p:spPr/>
        <p:txBody>
          <a:bodyPr/>
          <a:lstStyle/>
          <a:p>
            <a:fld id="{AFAA99DF-832E-433D-9706-C82C98D35078}" type="slidenum">
              <a:rPr lang="es-ES" smtClean="0"/>
              <a:t>9</a:t>
            </a:fld>
            <a:endParaRPr lang="es-ES"/>
          </a:p>
        </p:txBody>
      </p:sp>
    </p:spTree>
    <p:extLst>
      <p:ext uri="{BB962C8B-B14F-4D97-AF65-F5344CB8AC3E}">
        <p14:creationId xmlns:p14="http://schemas.microsoft.com/office/powerpoint/2010/main" val="2284981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2052</TotalTime>
  <Words>3632</Words>
  <Application>Microsoft Office PowerPoint</Application>
  <PresentationFormat>Presentación en pantalla (4:3)</PresentationFormat>
  <Paragraphs>324</Paragraphs>
  <Slides>33</Slides>
  <Notes>9</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33</vt:i4>
      </vt:variant>
    </vt:vector>
  </HeadingPairs>
  <TitlesOfParts>
    <vt:vector size="38" baseType="lpstr">
      <vt:lpstr>Calibri</vt:lpstr>
      <vt:lpstr>Gill Sans MT</vt:lpstr>
      <vt:lpstr>Verdana</vt:lpstr>
      <vt:lpstr>Wingdings 2</vt:lpstr>
      <vt:lpstr>Solsticio</vt:lpstr>
      <vt:lpstr> </vt:lpstr>
      <vt:lpstr>MARCO NORMATIVO</vt:lpstr>
      <vt:lpstr>Concepto sucesión.</vt:lpstr>
      <vt:lpstr>----------------------------------------------</vt:lpstr>
      <vt:lpstr>La transmisión de empresa: su objeto.</vt:lpstr>
      <vt:lpstr> STJUE 8/5/2019, C-194/18.</vt:lpstr>
      <vt:lpstr>Cambio titularidad. Transparente/oculto.</vt:lpstr>
      <vt:lpstr>Distinción figuras afines</vt:lpstr>
      <vt:lpstr>Efectos jurídicos I. </vt:lpstr>
      <vt:lpstr>Efectos jurídicos II. </vt:lpstr>
      <vt:lpstr>Efectos automáticos</vt:lpstr>
      <vt:lpstr>Clases de sucesión</vt:lpstr>
      <vt:lpstr>Sucesión de plantilla</vt:lpstr>
      <vt:lpstr>Sucesión de plantilla por CC.</vt:lpstr>
      <vt:lpstr>STS 27/9/2018, rcud.2747/2016</vt:lpstr>
      <vt:lpstr>SSTS más recientes. Asunto Somoza</vt:lpstr>
      <vt:lpstr>CC de aplicación.</vt:lpstr>
      <vt:lpstr>…las matizaciones/excepciones… I</vt:lpstr>
      <vt:lpstr>Reasunción de servicios. AAPP</vt:lpstr>
      <vt:lpstr>Reversión contratas. </vt:lpstr>
      <vt:lpstr>Reversión. ADIF servicio información Atocha. </vt:lpstr>
      <vt:lpstr>STJUE 26/11/2105- c-509/14. Aira Pascual</vt:lpstr>
      <vt:lpstr>SSTS.   Aira Pascual. </vt:lpstr>
      <vt:lpstr>STJUE 13/6/2019, C-317/18.</vt:lpstr>
      <vt:lpstr>Supuestos que SI  </vt:lpstr>
      <vt:lpstr>Supuestos que NO   </vt:lpstr>
      <vt:lpstr>Nueva LCSP</vt:lpstr>
      <vt:lpstr>Extraña previsión del art. 130. 6 LCSP.</vt:lpstr>
      <vt:lpstr>¿Cambia  situación con la nueva LCSP?. </vt:lpstr>
      <vt:lpstr>Sucesión en el concurso.</vt:lpstr>
      <vt:lpstr>Sucesión y Despido Colectivo</vt:lpstr>
      <vt:lpstr>Cuestiones procesales</vt:lpstr>
      <vt:lpstr>Presentación de PowerPoint</vt:lpstr>
    </vt:vector>
  </TitlesOfParts>
  <Company>SGNTJ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Sebastián Moralo Gallego</dc:creator>
  <cp:lastModifiedBy>Sebastian Moralo Gallego</cp:lastModifiedBy>
  <cp:revision>253</cp:revision>
  <dcterms:created xsi:type="dcterms:W3CDTF">2016-12-01T16:06:27Z</dcterms:created>
  <dcterms:modified xsi:type="dcterms:W3CDTF">2019-06-14T15:39:57Z</dcterms:modified>
</cp:coreProperties>
</file>