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938" r:id="rId2"/>
  </p:sldMasterIdLst>
  <p:notesMasterIdLst>
    <p:notesMasterId r:id="rId59"/>
  </p:notesMasterIdLst>
  <p:handoutMasterIdLst>
    <p:handoutMasterId r:id="rId60"/>
  </p:handoutMasterIdLst>
  <p:sldIdLst>
    <p:sldId id="684" r:id="rId3"/>
    <p:sldId id="723" r:id="rId4"/>
    <p:sldId id="724" r:id="rId5"/>
    <p:sldId id="688" r:id="rId6"/>
    <p:sldId id="692" r:id="rId7"/>
    <p:sldId id="725" r:id="rId8"/>
    <p:sldId id="719" r:id="rId9"/>
    <p:sldId id="693" r:id="rId10"/>
    <p:sldId id="695" r:id="rId11"/>
    <p:sldId id="697" r:id="rId12"/>
    <p:sldId id="698" r:id="rId13"/>
    <p:sldId id="699" r:id="rId14"/>
    <p:sldId id="700" r:id="rId15"/>
    <p:sldId id="701" r:id="rId16"/>
    <p:sldId id="702" r:id="rId17"/>
    <p:sldId id="703" r:id="rId18"/>
    <p:sldId id="704" r:id="rId19"/>
    <p:sldId id="706" r:id="rId20"/>
    <p:sldId id="707" r:id="rId21"/>
    <p:sldId id="709" r:id="rId22"/>
    <p:sldId id="685" r:id="rId23"/>
    <p:sldId id="710" r:id="rId24"/>
    <p:sldId id="726" r:id="rId25"/>
    <p:sldId id="722" r:id="rId26"/>
    <p:sldId id="686" r:id="rId27"/>
    <p:sldId id="687" r:id="rId28"/>
    <p:sldId id="689" r:id="rId29"/>
    <p:sldId id="690" r:id="rId30"/>
    <p:sldId id="691" r:id="rId31"/>
    <p:sldId id="727" r:id="rId32"/>
    <p:sldId id="728" r:id="rId33"/>
    <p:sldId id="739" r:id="rId34"/>
    <p:sldId id="745" r:id="rId35"/>
    <p:sldId id="749" r:id="rId36"/>
    <p:sldId id="751" r:id="rId37"/>
    <p:sldId id="729" r:id="rId38"/>
    <p:sldId id="756" r:id="rId39"/>
    <p:sldId id="730" r:id="rId40"/>
    <p:sldId id="748" r:id="rId41"/>
    <p:sldId id="755" r:id="rId42"/>
    <p:sldId id="731" r:id="rId43"/>
    <p:sldId id="741" r:id="rId44"/>
    <p:sldId id="743" r:id="rId45"/>
    <p:sldId id="746" r:id="rId46"/>
    <p:sldId id="732" r:id="rId47"/>
    <p:sldId id="737" r:id="rId48"/>
    <p:sldId id="744" r:id="rId49"/>
    <p:sldId id="734" r:id="rId50"/>
    <p:sldId id="735" r:id="rId51"/>
    <p:sldId id="736" r:id="rId52"/>
    <p:sldId id="740" r:id="rId53"/>
    <p:sldId id="750" r:id="rId54"/>
    <p:sldId id="752" r:id="rId55"/>
    <p:sldId id="753" r:id="rId56"/>
    <p:sldId id="754" r:id="rId57"/>
    <p:sldId id="733" r:id="rId58"/>
  </p:sldIdLst>
  <p:sldSz cx="9144000" cy="6858000" type="screen4x3"/>
  <p:notesSz cx="6735763" cy="98663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96" autoAdjust="0"/>
    <p:restoredTop sz="94660"/>
  </p:normalViewPr>
  <p:slideViewPr>
    <p:cSldViewPr>
      <p:cViewPr>
        <p:scale>
          <a:sx n="67" d="100"/>
          <a:sy n="67" d="100"/>
        </p:scale>
        <p:origin x="643" y="151"/>
      </p:cViewPr>
      <p:guideLst>
        <p:guide orient="horz" pos="2160"/>
        <p:guide pos="2880"/>
      </p:guideLst>
    </p:cSldViewPr>
  </p:slideViewPr>
  <p:notesTextViewPr>
    <p:cViewPr>
      <p:scale>
        <a:sx n="1" d="1"/>
        <a:sy n="1" d="1"/>
      </p:scale>
      <p:origin x="0" y="0"/>
    </p:cViewPr>
  </p:notesTextViewPr>
  <p:sorterViewPr>
    <p:cViewPr>
      <p:scale>
        <a:sx n="100" d="100"/>
        <a:sy n="100" d="100"/>
      </p:scale>
      <p:origin x="0" y="-4745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61" Type="http://schemas.openxmlformats.org/officeDocument/2006/relationships/presProps" Target="pres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345DA880-91E0-4F08-9AB4-CCB5E32E73CD}" type="datetimeFigureOut">
              <a:rPr lang="es-ES" smtClean="0"/>
              <a:pPr/>
              <a:t>13/06/2019</a:t>
            </a:fld>
            <a:endParaRPr lang="es-ES"/>
          </a:p>
        </p:txBody>
      </p:sp>
      <p:sp>
        <p:nvSpPr>
          <p:cNvPr id="4" name="3 Marcador de pie de página"/>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5156979E-6191-477E-9041-6547063FF722}" type="slidenum">
              <a:rPr lang="es-ES" smtClean="0"/>
              <a:pPr/>
              <a:t>‹Nº›</a:t>
            </a:fld>
            <a:endParaRPr lang="es-ES"/>
          </a:p>
        </p:txBody>
      </p:sp>
    </p:spTree>
    <p:extLst>
      <p:ext uri="{BB962C8B-B14F-4D97-AF65-F5344CB8AC3E}">
        <p14:creationId xmlns:p14="http://schemas.microsoft.com/office/powerpoint/2010/main" val="32655158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1762A55E-6BE4-4C05-B3A4-CFEDB6461A91}" type="datetimeFigureOut">
              <a:rPr lang="es-ES" smtClean="0"/>
              <a:pPr/>
              <a:t>13/06/2019</a:t>
            </a:fld>
            <a:endParaRPr lang="es-ES"/>
          </a:p>
        </p:txBody>
      </p:sp>
      <p:sp>
        <p:nvSpPr>
          <p:cNvPr id="4" name="3 Marcador de imagen de diapositiva"/>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3F9906D1-9927-4109-95F9-7588E7694B01}" type="slidenum">
              <a:rPr lang="es-ES" smtClean="0"/>
              <a:pPr/>
              <a:t>‹Nº›</a:t>
            </a:fld>
            <a:endParaRPr lang="es-ES"/>
          </a:p>
        </p:txBody>
      </p:sp>
    </p:spTree>
    <p:extLst>
      <p:ext uri="{BB962C8B-B14F-4D97-AF65-F5344CB8AC3E}">
        <p14:creationId xmlns:p14="http://schemas.microsoft.com/office/powerpoint/2010/main" val="103209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lang="es-ES"/>
            </a:pPr>
            <a:r>
              <a:rPr lang="es-ES" sz="1200" dirty="0"/>
              <a:t>Ésta es otra opción</a:t>
            </a:r>
            <a:r>
              <a:rPr lang="es-ES" sz="1200" baseline="0" dirty="0"/>
              <a:t> para una diapositiva Información general que usa transiciones.</a:t>
            </a:r>
            <a:endParaRPr lang="es-ES" sz="1200" dirty="0"/>
          </a:p>
          <a:p>
            <a:endParaRPr lang="es-ES" dirty="0"/>
          </a:p>
        </p:txBody>
      </p:sp>
      <p:sp>
        <p:nvSpPr>
          <p:cNvPr id="4" name="Slide Number Placeholder 3"/>
          <p:cNvSpPr>
            <a:spLocks noGrp="1"/>
          </p:cNvSpPr>
          <p:nvPr>
            <p:ph type="sldNum" sz="quarter" idx="10"/>
          </p:nvPr>
        </p:nvSpPr>
        <p:spPr/>
        <p:txBody>
          <a:bodyPr/>
          <a:lstStyle/>
          <a:p>
            <a:fld id="{75693FD4-8F83-4EF7-AC3F-0DC0388986B0}" type="slidenum">
              <a:rPr lang="es-ES">
                <a:solidFill>
                  <a:prstClr val="black"/>
                </a:solidFill>
              </a:rPr>
              <a:pPr/>
              <a:t>1</a:t>
            </a:fld>
            <a:endParaRPr lang="es-ES">
              <a:solidFill>
                <a:prstClr val="black"/>
              </a:solidFill>
            </a:endParaRPr>
          </a:p>
        </p:txBody>
      </p:sp>
    </p:spTree>
    <p:extLst>
      <p:ext uri="{BB962C8B-B14F-4D97-AF65-F5344CB8AC3E}">
        <p14:creationId xmlns:p14="http://schemas.microsoft.com/office/powerpoint/2010/main" val="8935691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marL="0" marR="0" lvl="0" indent="0" algn="r" defTabSz="921167" rtl="0" eaLnBrk="1" fontAlgn="auto" latinLnBrk="0" hangingPunct="1">
              <a:lnSpc>
                <a:spcPct val="100000"/>
              </a:lnSpc>
              <a:spcBef>
                <a:spcPts val="0"/>
              </a:spcBef>
              <a:spcAft>
                <a:spcPts val="0"/>
              </a:spcAft>
              <a:buClrTx/>
              <a:buSzTx/>
              <a:buFontTx/>
              <a:buNone/>
              <a:tabLst/>
              <a:defRPr/>
            </a:pPr>
            <a:fld id="{3F9906D1-9927-4109-95F9-7588E7694B01}" type="slidenum">
              <a:rPr kumimoji="0" lang="es-ES" sz="1200" b="0" i="0" u="none" strike="noStrike" kern="1200" cap="none" spc="0" normalizeH="0" baseline="0" noProof="0">
                <a:ln>
                  <a:noFill/>
                </a:ln>
                <a:solidFill>
                  <a:prstClr val="black"/>
                </a:solidFill>
                <a:effectLst/>
                <a:uLnTx/>
                <a:uFillTx/>
                <a:latin typeface="Calibri"/>
                <a:ea typeface="+mn-ea"/>
                <a:cs typeface="+mn-cs"/>
              </a:rPr>
              <a:pPr marL="0" marR="0" lvl="0" indent="0" algn="r" defTabSz="921167" rtl="0" eaLnBrk="1" fontAlgn="auto" latinLnBrk="0" hangingPunct="1">
                <a:lnSpc>
                  <a:spcPct val="100000"/>
                </a:lnSpc>
                <a:spcBef>
                  <a:spcPts val="0"/>
                </a:spcBef>
                <a:spcAft>
                  <a:spcPts val="0"/>
                </a:spcAft>
                <a:buClrTx/>
                <a:buSzTx/>
                <a:buFontTx/>
                <a:buNone/>
                <a:tabLst/>
                <a:defRPr/>
              </a:pPr>
              <a:t>26</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255584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marL="0" marR="0" lvl="0" indent="0" algn="r" defTabSz="921167" rtl="0" eaLnBrk="1" fontAlgn="auto" latinLnBrk="0" hangingPunct="1">
              <a:lnSpc>
                <a:spcPct val="100000"/>
              </a:lnSpc>
              <a:spcBef>
                <a:spcPts val="0"/>
              </a:spcBef>
              <a:spcAft>
                <a:spcPts val="0"/>
              </a:spcAft>
              <a:buClrTx/>
              <a:buSzTx/>
              <a:buFontTx/>
              <a:buNone/>
              <a:tabLst/>
              <a:defRPr/>
            </a:pPr>
            <a:fld id="{3F9906D1-9927-4109-95F9-7588E7694B01}" type="slidenum">
              <a:rPr kumimoji="0" lang="es-ES" sz="1200" b="0" i="0" u="none" strike="noStrike" kern="1200" cap="none" spc="0" normalizeH="0" baseline="0" noProof="0">
                <a:ln>
                  <a:noFill/>
                </a:ln>
                <a:solidFill>
                  <a:prstClr val="black"/>
                </a:solidFill>
                <a:effectLst/>
                <a:uLnTx/>
                <a:uFillTx/>
                <a:latin typeface="Calibri"/>
                <a:ea typeface="+mn-ea"/>
                <a:cs typeface="+mn-cs"/>
              </a:rPr>
              <a:pPr marL="0" marR="0" lvl="0" indent="0" algn="r" defTabSz="921167" rtl="0" eaLnBrk="1" fontAlgn="auto" latinLnBrk="0" hangingPunct="1">
                <a:lnSpc>
                  <a:spcPct val="100000"/>
                </a:lnSpc>
                <a:spcBef>
                  <a:spcPts val="0"/>
                </a:spcBef>
                <a:spcAft>
                  <a:spcPts val="0"/>
                </a:spcAft>
                <a:buClrTx/>
                <a:buSzTx/>
                <a:buFontTx/>
                <a:buNone/>
                <a:tabLst/>
                <a:defRPr/>
              </a:pPr>
              <a:t>28</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539548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marL="0" marR="0" lvl="0" indent="0" algn="r" defTabSz="921167" rtl="0" eaLnBrk="1" fontAlgn="auto" latinLnBrk="0" hangingPunct="1">
              <a:lnSpc>
                <a:spcPct val="100000"/>
              </a:lnSpc>
              <a:spcBef>
                <a:spcPts val="0"/>
              </a:spcBef>
              <a:spcAft>
                <a:spcPts val="0"/>
              </a:spcAft>
              <a:buClrTx/>
              <a:buSzTx/>
              <a:buFontTx/>
              <a:buNone/>
              <a:tabLst/>
              <a:defRPr/>
            </a:pPr>
            <a:fld id="{3F9906D1-9927-4109-95F9-7588E7694B01}" type="slidenum">
              <a:rPr kumimoji="0" lang="es-ES" sz="1200" b="0" i="0" u="none" strike="noStrike" kern="1200" cap="none" spc="0" normalizeH="0" baseline="0" noProof="0">
                <a:ln>
                  <a:noFill/>
                </a:ln>
                <a:solidFill>
                  <a:prstClr val="black"/>
                </a:solidFill>
                <a:effectLst/>
                <a:uLnTx/>
                <a:uFillTx/>
                <a:latin typeface="Calibri"/>
                <a:ea typeface="+mn-ea"/>
                <a:cs typeface="+mn-cs"/>
              </a:rPr>
              <a:pPr marL="0" marR="0" lvl="0" indent="0" algn="r" defTabSz="921167" rtl="0" eaLnBrk="1" fontAlgn="auto" latinLnBrk="0" hangingPunct="1">
                <a:lnSpc>
                  <a:spcPct val="100000"/>
                </a:lnSpc>
                <a:spcBef>
                  <a:spcPts val="0"/>
                </a:spcBef>
                <a:spcAft>
                  <a:spcPts val="0"/>
                </a:spcAft>
                <a:buClrTx/>
                <a:buSzTx/>
                <a:buFontTx/>
                <a:buNone/>
                <a:tabLst/>
                <a:defRPr/>
              </a:pPr>
              <a:t>29</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539548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lang="es-ES"/>
            </a:pPr>
            <a:r>
              <a:rPr lang="es-ES" sz="1200" dirty="0"/>
              <a:t>Ésta es otra opción</a:t>
            </a:r>
            <a:r>
              <a:rPr lang="es-ES" sz="1200" baseline="0" dirty="0"/>
              <a:t> para una diapositiva Información general que usa transiciones.</a:t>
            </a:r>
            <a:endParaRPr lang="es-ES" sz="1200" dirty="0"/>
          </a:p>
          <a:p>
            <a:endParaRPr lang="es-E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693FD4-8F83-4EF7-AC3F-0DC0388986B0}" type="slidenum">
              <a:rPr kumimoji="0" lang="es-E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777971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9906D1-9927-4109-95F9-7588E7694B01}" type="slidenum">
              <a:rPr kumimoji="0" lang="es-E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943443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9906D1-9927-4109-95F9-7588E7694B01}" type="slidenum">
              <a:rPr kumimoji="0" lang="es-E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026322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marL="0" marR="0" lvl="0" indent="0" algn="r" defTabSz="921167" rtl="0" eaLnBrk="1" fontAlgn="auto" latinLnBrk="0" hangingPunct="1">
              <a:lnSpc>
                <a:spcPct val="100000"/>
              </a:lnSpc>
              <a:spcBef>
                <a:spcPts val="0"/>
              </a:spcBef>
              <a:spcAft>
                <a:spcPts val="0"/>
              </a:spcAft>
              <a:buClrTx/>
              <a:buSzTx/>
              <a:buFontTx/>
              <a:buNone/>
              <a:tabLst/>
              <a:defRPr/>
            </a:pPr>
            <a:fld id="{3F9906D1-9927-4109-95F9-7588E7694B01}" type="slidenum">
              <a:rPr kumimoji="0" lang="es-ES" sz="1200" b="0" i="0" u="none" strike="noStrike" kern="1200" cap="none" spc="0" normalizeH="0" baseline="0" noProof="0">
                <a:ln>
                  <a:noFill/>
                </a:ln>
                <a:solidFill>
                  <a:prstClr val="black"/>
                </a:solidFill>
                <a:effectLst/>
                <a:uLnTx/>
                <a:uFillTx/>
                <a:latin typeface="Calibri"/>
                <a:ea typeface="+mn-ea"/>
                <a:cs typeface="+mn-cs"/>
              </a:rPr>
              <a:pPr marL="0" marR="0" lvl="0" indent="0" algn="r" defTabSz="921167" rtl="0" eaLnBrk="1" fontAlgn="auto" latinLnBrk="0" hangingPunct="1">
                <a:lnSpc>
                  <a:spcPct val="100000"/>
                </a:lnSpc>
                <a:spcBef>
                  <a:spcPts val="0"/>
                </a:spcBef>
                <a:spcAft>
                  <a:spcPts val="0"/>
                </a:spcAft>
                <a:buClrTx/>
                <a:buSzTx/>
                <a:buFontTx/>
                <a:buNone/>
                <a:tabLst/>
                <a:defRPr/>
              </a:pPr>
              <a:t>35</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578310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lang="es-ES"/>
            </a:pPr>
            <a:r>
              <a:rPr lang="es-ES" sz="1200" dirty="0"/>
              <a:t>Ésta es otra opción</a:t>
            </a:r>
            <a:r>
              <a:rPr lang="es-ES" sz="1200" baseline="0" dirty="0"/>
              <a:t> para una diapositiva Información general que usa transiciones.</a:t>
            </a:r>
            <a:endParaRPr lang="es-ES" sz="1200" dirty="0"/>
          </a:p>
          <a:p>
            <a:endParaRPr lang="es-E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693FD4-8F83-4EF7-AC3F-0DC0388986B0}" type="slidenum">
              <a:rPr kumimoji="0" lang="es-E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462753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lang="es-ES"/>
            </a:pPr>
            <a:r>
              <a:rPr lang="es-ES" sz="1200" dirty="0"/>
              <a:t>Ésta es otra opción</a:t>
            </a:r>
            <a:r>
              <a:rPr lang="es-ES" sz="1200" baseline="0" dirty="0"/>
              <a:t> para una diapositiva Información general que usa transiciones.</a:t>
            </a:r>
            <a:endParaRPr lang="es-ES" sz="1200" dirty="0"/>
          </a:p>
          <a:p>
            <a:endParaRPr lang="es-E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693FD4-8F83-4EF7-AC3F-0DC0388986B0}" type="slidenum">
              <a:rPr kumimoji="0" lang="es-E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384307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9906D1-9927-4109-95F9-7588E7694B01}" type="slidenum">
              <a:rPr kumimoji="0" lang="es-E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98869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lang="es-ES"/>
            </a:pPr>
            <a:r>
              <a:rPr lang="es-ES" sz="1200" dirty="0"/>
              <a:t>Ésta es otra opción</a:t>
            </a:r>
            <a:r>
              <a:rPr lang="es-ES" sz="1200" baseline="0" dirty="0"/>
              <a:t> para una diapositiva Información general que usa transiciones.</a:t>
            </a:r>
            <a:endParaRPr lang="es-ES" sz="1200" dirty="0"/>
          </a:p>
          <a:p>
            <a:endParaRPr lang="es-ES" dirty="0"/>
          </a:p>
        </p:txBody>
      </p:sp>
      <p:sp>
        <p:nvSpPr>
          <p:cNvPr id="4" name="Slide Number Placeholder 3"/>
          <p:cNvSpPr>
            <a:spLocks noGrp="1"/>
          </p:cNvSpPr>
          <p:nvPr>
            <p:ph type="sldNum" sz="quarter" idx="10"/>
          </p:nvPr>
        </p:nvSpPr>
        <p:spPr/>
        <p:txBody>
          <a:bodyPr/>
          <a:lstStyle/>
          <a:p>
            <a:fld id="{75693FD4-8F83-4EF7-AC3F-0DC0388986B0}" type="slidenum">
              <a:rPr lang="es-ES">
                <a:solidFill>
                  <a:prstClr val="black"/>
                </a:solidFill>
              </a:rPr>
              <a:pPr/>
              <a:t>2</a:t>
            </a:fld>
            <a:endParaRPr lang="es-ES">
              <a:solidFill>
                <a:prstClr val="black"/>
              </a:solidFill>
            </a:endParaRPr>
          </a:p>
        </p:txBody>
      </p:sp>
    </p:spTree>
    <p:extLst>
      <p:ext uri="{BB962C8B-B14F-4D97-AF65-F5344CB8AC3E}">
        <p14:creationId xmlns:p14="http://schemas.microsoft.com/office/powerpoint/2010/main" val="9975345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marL="0" marR="0" lvl="0" indent="0" algn="r" defTabSz="921167" rtl="0" eaLnBrk="1" fontAlgn="auto" latinLnBrk="0" hangingPunct="1">
              <a:lnSpc>
                <a:spcPct val="100000"/>
              </a:lnSpc>
              <a:spcBef>
                <a:spcPts val="0"/>
              </a:spcBef>
              <a:spcAft>
                <a:spcPts val="0"/>
              </a:spcAft>
              <a:buClrTx/>
              <a:buSzTx/>
              <a:buFontTx/>
              <a:buNone/>
              <a:tabLst/>
              <a:defRPr/>
            </a:pPr>
            <a:fld id="{3F9906D1-9927-4109-95F9-7588E7694B01}" type="slidenum">
              <a:rPr kumimoji="0" lang="es-ES" sz="1200" b="0" i="0" u="none" strike="noStrike" kern="1200" cap="none" spc="0" normalizeH="0" baseline="0" noProof="0">
                <a:ln>
                  <a:noFill/>
                </a:ln>
                <a:solidFill>
                  <a:prstClr val="black"/>
                </a:solidFill>
                <a:effectLst/>
                <a:uLnTx/>
                <a:uFillTx/>
                <a:latin typeface="Calibri"/>
                <a:ea typeface="+mn-ea"/>
                <a:cs typeface="+mn-cs"/>
              </a:rPr>
              <a:pPr marL="0" marR="0" lvl="0" indent="0" algn="r" defTabSz="921167" rtl="0" eaLnBrk="1" fontAlgn="auto" latinLnBrk="0" hangingPunct="1">
                <a:lnSpc>
                  <a:spcPct val="100000"/>
                </a:lnSpc>
                <a:spcBef>
                  <a:spcPts val="0"/>
                </a:spcBef>
                <a:spcAft>
                  <a:spcPts val="0"/>
                </a:spcAft>
                <a:buClrTx/>
                <a:buSzTx/>
                <a:buFontTx/>
                <a:buNone/>
                <a:tabLst/>
                <a:defRPr/>
              </a:pPr>
              <a:t>40</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679071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lang="es-ES"/>
            </a:pPr>
            <a:r>
              <a:rPr lang="es-ES" sz="1200" dirty="0"/>
              <a:t>Ésta es otra opción</a:t>
            </a:r>
            <a:r>
              <a:rPr lang="es-ES" sz="1200" baseline="0" dirty="0"/>
              <a:t> para una diapositiva Información general que usa transiciones.</a:t>
            </a:r>
            <a:endParaRPr lang="es-ES" sz="1200" dirty="0"/>
          </a:p>
          <a:p>
            <a:endParaRPr lang="es-E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693FD4-8F83-4EF7-AC3F-0DC0388986B0}" type="slidenum">
              <a:rPr kumimoji="0" lang="es-E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820119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9906D1-9927-4109-95F9-7588E7694B01}" type="slidenum">
              <a:rPr kumimoji="0" lang="es-E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277068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9906D1-9927-4109-95F9-7588E7694B01}" type="slidenum">
              <a:rPr kumimoji="0" lang="es-E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901954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lang="es-ES"/>
            </a:pPr>
            <a:r>
              <a:rPr lang="es-ES" sz="1200" dirty="0"/>
              <a:t>Ésta es otra opción</a:t>
            </a:r>
            <a:r>
              <a:rPr lang="es-ES" sz="1200" baseline="0" dirty="0"/>
              <a:t> para una diapositiva Información general que usa transiciones.</a:t>
            </a:r>
            <a:endParaRPr lang="es-ES" sz="1200" dirty="0"/>
          </a:p>
          <a:p>
            <a:endParaRPr lang="es-E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693FD4-8F83-4EF7-AC3F-0DC0388986B0}" type="slidenum">
              <a:rPr kumimoji="0" lang="es-E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230889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9906D1-9927-4109-95F9-7588E7694B01}" type="slidenum">
              <a:rPr kumimoji="0" lang="es-E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219380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lang="es-ES"/>
            </a:pPr>
            <a:r>
              <a:rPr lang="es-ES" sz="1200" dirty="0"/>
              <a:t>Ésta es otra opción</a:t>
            </a:r>
            <a:r>
              <a:rPr lang="es-ES" sz="1200" baseline="0" dirty="0"/>
              <a:t> para una diapositiva Información general que usa transiciones.</a:t>
            </a:r>
            <a:endParaRPr lang="es-ES" sz="1200" dirty="0"/>
          </a:p>
          <a:p>
            <a:endParaRPr lang="es-E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693FD4-8F83-4EF7-AC3F-0DC0388986B0}" type="slidenum">
              <a:rPr kumimoji="0" lang="es-E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738096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9906D1-9927-4109-95F9-7588E7694B01}" type="slidenum">
              <a:rPr kumimoji="0" lang="es-E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41583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marL="0" marR="0" lvl="0" indent="0" algn="r" defTabSz="921167" rtl="0" eaLnBrk="1" fontAlgn="auto" latinLnBrk="0" hangingPunct="1">
              <a:lnSpc>
                <a:spcPct val="100000"/>
              </a:lnSpc>
              <a:spcBef>
                <a:spcPts val="0"/>
              </a:spcBef>
              <a:spcAft>
                <a:spcPts val="0"/>
              </a:spcAft>
              <a:buClrTx/>
              <a:buSzTx/>
              <a:buFontTx/>
              <a:buNone/>
              <a:tabLst/>
              <a:defRPr/>
            </a:pPr>
            <a:fld id="{3F9906D1-9927-4109-95F9-7588E7694B01}" type="slidenum">
              <a:rPr kumimoji="0" lang="es-ES" sz="1200" b="0" i="0" u="none" strike="noStrike" kern="1200" cap="none" spc="0" normalizeH="0" baseline="0" noProof="0">
                <a:ln>
                  <a:noFill/>
                </a:ln>
                <a:solidFill>
                  <a:prstClr val="black"/>
                </a:solidFill>
                <a:effectLst/>
                <a:uLnTx/>
                <a:uFillTx/>
                <a:latin typeface="Calibri"/>
                <a:ea typeface="+mn-ea"/>
                <a:cs typeface="+mn-cs"/>
              </a:rPr>
              <a:pPr marL="0" marR="0" lvl="0" indent="0" algn="r" defTabSz="921167" rtl="0" eaLnBrk="1" fontAlgn="auto" latinLnBrk="0" hangingPunct="1">
                <a:lnSpc>
                  <a:spcPct val="100000"/>
                </a:lnSpc>
                <a:spcBef>
                  <a:spcPts val="0"/>
                </a:spcBef>
                <a:spcAft>
                  <a:spcPts val="0"/>
                </a:spcAft>
                <a:buClrTx/>
                <a:buSzTx/>
                <a:buFontTx/>
                <a:buNone/>
                <a:tabLst/>
                <a:defRPr/>
              </a:pPr>
              <a:t>53</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685187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marL="0" marR="0" lvl="0" indent="0" algn="r" defTabSz="921167" rtl="0" eaLnBrk="1" fontAlgn="auto" latinLnBrk="0" hangingPunct="1">
              <a:lnSpc>
                <a:spcPct val="100000"/>
              </a:lnSpc>
              <a:spcBef>
                <a:spcPts val="0"/>
              </a:spcBef>
              <a:spcAft>
                <a:spcPts val="0"/>
              </a:spcAft>
              <a:buClrTx/>
              <a:buSzTx/>
              <a:buFontTx/>
              <a:buNone/>
              <a:tabLst/>
              <a:defRPr/>
            </a:pPr>
            <a:fld id="{3F9906D1-9927-4109-95F9-7588E7694B01}" type="slidenum">
              <a:rPr kumimoji="0" lang="es-ES" sz="1200" b="0" i="0" u="none" strike="noStrike" kern="1200" cap="none" spc="0" normalizeH="0" baseline="0" noProof="0">
                <a:ln>
                  <a:noFill/>
                </a:ln>
                <a:solidFill>
                  <a:prstClr val="black"/>
                </a:solidFill>
                <a:effectLst/>
                <a:uLnTx/>
                <a:uFillTx/>
                <a:latin typeface="Calibri"/>
                <a:ea typeface="+mn-ea"/>
                <a:cs typeface="+mn-cs"/>
              </a:rPr>
              <a:pPr marL="0" marR="0" lvl="0" indent="0" algn="r" defTabSz="921167" rtl="0" eaLnBrk="1" fontAlgn="auto" latinLnBrk="0" hangingPunct="1">
                <a:lnSpc>
                  <a:spcPct val="100000"/>
                </a:lnSpc>
                <a:spcBef>
                  <a:spcPts val="0"/>
                </a:spcBef>
                <a:spcAft>
                  <a:spcPts val="0"/>
                </a:spcAft>
                <a:buClrTx/>
                <a:buSzTx/>
                <a:buFontTx/>
                <a:buNone/>
                <a:tabLst/>
                <a:defRPr/>
              </a:pPr>
              <a:t>54</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88563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lang="es-ES"/>
            </a:pPr>
            <a:r>
              <a:rPr lang="es-ES" sz="1200" dirty="0"/>
              <a:t>Ésta es otra opción</a:t>
            </a:r>
            <a:r>
              <a:rPr lang="es-ES" sz="1200" baseline="0" dirty="0"/>
              <a:t> para una diapositiva Información general que usa transiciones.</a:t>
            </a:r>
            <a:endParaRPr lang="es-ES" sz="1200" dirty="0"/>
          </a:p>
          <a:p>
            <a:endParaRPr lang="es-E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693FD4-8F83-4EF7-AC3F-0DC0388986B0}" type="slidenum">
              <a:rPr kumimoji="0" lang="es-E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7924588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marL="0" marR="0" lvl="0" indent="0" algn="r" defTabSz="921167" rtl="0" eaLnBrk="1" fontAlgn="auto" latinLnBrk="0" hangingPunct="1">
              <a:lnSpc>
                <a:spcPct val="100000"/>
              </a:lnSpc>
              <a:spcBef>
                <a:spcPts val="0"/>
              </a:spcBef>
              <a:spcAft>
                <a:spcPts val="0"/>
              </a:spcAft>
              <a:buClrTx/>
              <a:buSzTx/>
              <a:buFontTx/>
              <a:buNone/>
              <a:tabLst/>
              <a:defRPr/>
            </a:pPr>
            <a:fld id="{3F9906D1-9927-4109-95F9-7588E7694B01}" type="slidenum">
              <a:rPr kumimoji="0" lang="es-ES" sz="1200" b="0" i="0" u="none" strike="noStrike" kern="1200" cap="none" spc="0" normalizeH="0" baseline="0" noProof="0">
                <a:ln>
                  <a:noFill/>
                </a:ln>
                <a:solidFill>
                  <a:prstClr val="black"/>
                </a:solidFill>
                <a:effectLst/>
                <a:uLnTx/>
                <a:uFillTx/>
                <a:latin typeface="Calibri"/>
                <a:ea typeface="+mn-ea"/>
                <a:cs typeface="+mn-cs"/>
              </a:rPr>
              <a:pPr marL="0" marR="0" lvl="0" indent="0" algn="r" defTabSz="921167" rtl="0" eaLnBrk="1" fontAlgn="auto" latinLnBrk="0" hangingPunct="1">
                <a:lnSpc>
                  <a:spcPct val="100000"/>
                </a:lnSpc>
                <a:spcBef>
                  <a:spcPts val="0"/>
                </a:spcBef>
                <a:spcAft>
                  <a:spcPts val="0"/>
                </a:spcAft>
                <a:buClrTx/>
                <a:buSzTx/>
                <a:buFontTx/>
                <a:buNone/>
                <a:tabLst/>
                <a:defRPr/>
              </a:pPr>
              <a:t>55</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451122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lang="es-ES"/>
            </a:pPr>
            <a:r>
              <a:rPr lang="es-ES" sz="1200" dirty="0"/>
              <a:t>Ésta es otra opción</a:t>
            </a:r>
            <a:r>
              <a:rPr lang="es-ES" sz="1200" baseline="0" dirty="0"/>
              <a:t> para una diapositiva Información general que usa transiciones.</a:t>
            </a:r>
            <a:endParaRPr lang="es-ES" sz="1200" dirty="0"/>
          </a:p>
          <a:p>
            <a:endParaRPr lang="es-E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693FD4-8F83-4EF7-AC3F-0DC0388986B0}" type="slidenum">
              <a:rPr kumimoji="0" lang="es-E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56</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97715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defTabSz="910651">
              <a:defRPr lang="es-ES"/>
            </a:pPr>
            <a:r>
              <a:rPr lang="es-ES" dirty="0"/>
              <a:t>Esta plantilla se puede usar como archivo de inicio para presentar materiales educativos en un entorno de grupo.</a:t>
            </a:r>
          </a:p>
          <a:p>
            <a:endParaRPr lang="es-ES" dirty="0"/>
          </a:p>
          <a:p>
            <a:pPr lvl="0"/>
            <a:r>
              <a:rPr lang="es-ES" b="1" dirty="0"/>
              <a:t>Secciones</a:t>
            </a:r>
            <a:endParaRPr lang="es-ES" dirty="0"/>
          </a:p>
          <a:p>
            <a:pPr lvl="0"/>
            <a:r>
              <a:rPr lang="es-ES" dirty="0"/>
              <a:t>Para agregar secciones, haga clic con el botón secundario del mouse en una diapositiva. Las secciones pueden ayudarle a organizar las diapositivas o a facilitar la colaboración entre varios autores.</a:t>
            </a:r>
          </a:p>
          <a:p>
            <a:pPr lvl="0"/>
            <a:endParaRPr lang="es-ES" b="1" dirty="0"/>
          </a:p>
          <a:p>
            <a:pPr lvl="0"/>
            <a:r>
              <a:rPr lang="es-ES" b="1" dirty="0"/>
              <a:t>Notas</a:t>
            </a:r>
          </a:p>
          <a:p>
            <a:pPr lvl="0"/>
            <a:r>
              <a:rPr lang="es-ES" dirty="0"/>
              <a:t>Use la sección Notas para las notas de entrega o para proporcionar detalles adicionales al público. Vea las notas en la vista Presentación durante la presentación. </a:t>
            </a:r>
          </a:p>
          <a:p>
            <a:pPr lvl="0">
              <a:buFontTx/>
              <a:buNone/>
            </a:pPr>
            <a:r>
              <a:rPr lang="es-ES" dirty="0"/>
              <a:t>Tenga en cuenta el tamaño de la fuente (es importante para la accesibilidad, visibilidad, grabación en vídeo y producción en línea)</a:t>
            </a:r>
          </a:p>
          <a:p>
            <a:pPr lvl="0"/>
            <a:endParaRPr lang="es-ES" dirty="0"/>
          </a:p>
          <a:p>
            <a:pPr lvl="0">
              <a:buFontTx/>
              <a:buNone/>
            </a:pPr>
            <a:r>
              <a:rPr lang="es-ES" b="1" dirty="0"/>
              <a:t>Colores coordinados </a:t>
            </a:r>
          </a:p>
          <a:p>
            <a:pPr lvl="0">
              <a:buFontTx/>
              <a:buNone/>
            </a:pPr>
            <a:r>
              <a:rPr lang="es-ES" dirty="0"/>
              <a:t>Preste especial atención a los gráficos, diagramas y cuadros de texto. </a:t>
            </a:r>
          </a:p>
          <a:p>
            <a:pPr lvl="0"/>
            <a:r>
              <a:rPr lang="es-ES" dirty="0"/>
              <a:t>Tenga en cuenta que los asistentes imprimirán en blanco y negro o </a:t>
            </a:r>
            <a:r>
              <a:rPr lang="es-ES" dirty="0" err="1"/>
              <a:t>escala de grises</a:t>
            </a:r>
            <a:r>
              <a:rPr lang="es-ES" dirty="0"/>
              <a:t>. Ejecute una prueba de impresión para asegurarse de que los colores son los correctos cuando se imprime en blanco y negro puros y </a:t>
            </a:r>
            <a:r>
              <a:rPr lang="es-ES" dirty="0" err="1"/>
              <a:t>escala de grises</a:t>
            </a:r>
            <a:r>
              <a:rPr lang="es-ES" dirty="0"/>
              <a:t>.</a:t>
            </a:r>
          </a:p>
          <a:p>
            <a:pPr lvl="0">
              <a:buFontTx/>
              <a:buNone/>
            </a:pPr>
            <a:endParaRPr lang="es-ES" dirty="0"/>
          </a:p>
          <a:p>
            <a:pPr lvl="0">
              <a:buFontTx/>
              <a:buNone/>
            </a:pPr>
            <a:r>
              <a:rPr lang="es-ES" b="1" dirty="0"/>
              <a:t>Gráficos y tablas</a:t>
            </a:r>
          </a:p>
          <a:p>
            <a:pPr lvl="0"/>
            <a:r>
              <a:rPr lang="es-ES" dirty="0"/>
              <a:t>En breve: si es posible, use colores y estilos uniformes y que no distraigan.</a:t>
            </a:r>
          </a:p>
          <a:p>
            <a:pPr lvl="0"/>
            <a:r>
              <a:rPr lang="es-ES" dirty="0"/>
              <a:t>Etiquete todos los gráficos y tablas.</a:t>
            </a:r>
          </a:p>
          <a:p>
            <a:endParaRPr lang="es-ES" dirty="0"/>
          </a:p>
          <a:p>
            <a:endParaRPr lang="es-ES" dirty="0"/>
          </a:p>
          <a:p>
            <a:endParaRPr lang="es-E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6EAC7D-5A89-47C2-8ABA-56C9C2DEF7A4}" type="slidenum">
              <a:rPr kumimoji="0"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652308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lang="es-ES"/>
            </a:pPr>
            <a:r>
              <a:rPr lang="es-ES" sz="1200" dirty="0"/>
              <a:t>Ésta es otra opción</a:t>
            </a:r>
            <a:r>
              <a:rPr lang="es-ES" sz="1200" baseline="0" dirty="0"/>
              <a:t> para una diapositiva Información general que usa transiciones.</a:t>
            </a:r>
            <a:endParaRPr lang="es-ES" sz="1200" dirty="0"/>
          </a:p>
          <a:p>
            <a:endParaRPr lang="es-E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693FD4-8F83-4EF7-AC3F-0DC0388986B0}" type="slidenum">
              <a:rPr kumimoji="0" lang="es-E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57929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lang="es-ES"/>
            </a:pPr>
            <a:r>
              <a:rPr lang="es-ES" sz="1200" dirty="0"/>
              <a:t>Ésta es otra opción</a:t>
            </a:r>
            <a:r>
              <a:rPr lang="es-ES" sz="1200" baseline="0" dirty="0"/>
              <a:t> para una diapositiva Información general que usa transiciones.</a:t>
            </a:r>
            <a:endParaRPr lang="es-ES" sz="1200" dirty="0"/>
          </a:p>
          <a:p>
            <a:endParaRPr lang="es-E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693FD4-8F83-4EF7-AC3F-0DC0388986B0}" type="slidenum">
              <a:rPr kumimoji="0" lang="es-E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738887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lang="es-ES"/>
            </a:pPr>
            <a:r>
              <a:rPr lang="es-ES" sz="1200" dirty="0"/>
              <a:t>Ésta es otra opción</a:t>
            </a:r>
            <a:r>
              <a:rPr lang="es-ES" sz="1200" baseline="0" dirty="0"/>
              <a:t> para una diapositiva Información general que usa transiciones.</a:t>
            </a:r>
            <a:endParaRPr lang="es-ES" sz="1200" dirty="0"/>
          </a:p>
          <a:p>
            <a:endParaRPr lang="es-E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693FD4-8F83-4EF7-AC3F-0DC0388986B0}" type="slidenum">
              <a:rPr kumimoji="0" lang="es-E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85889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defTabSz="910651">
              <a:defRPr lang="es-ES"/>
            </a:pPr>
            <a:r>
              <a:rPr lang="es-ES" dirty="0"/>
              <a:t>Esta plantilla se puede usar como archivo de inicio para presentar materiales educativos en un entorno de grupo.</a:t>
            </a:r>
          </a:p>
          <a:p>
            <a:endParaRPr lang="es-ES" dirty="0"/>
          </a:p>
          <a:p>
            <a:pPr lvl="0"/>
            <a:r>
              <a:rPr lang="es-ES" b="1" dirty="0"/>
              <a:t>Secciones</a:t>
            </a:r>
            <a:endParaRPr lang="es-ES" dirty="0"/>
          </a:p>
          <a:p>
            <a:pPr lvl="0"/>
            <a:r>
              <a:rPr lang="es-ES" dirty="0"/>
              <a:t>Para agregar secciones, haga clic con el botón secundario del mouse en una diapositiva. Las secciones pueden ayudarle a organizar las diapositivas o a facilitar la colaboración entre varios autores.</a:t>
            </a:r>
          </a:p>
          <a:p>
            <a:pPr lvl="0"/>
            <a:endParaRPr lang="es-ES" b="1" dirty="0"/>
          </a:p>
          <a:p>
            <a:pPr lvl="0"/>
            <a:r>
              <a:rPr lang="es-ES" b="1" dirty="0"/>
              <a:t>Notas</a:t>
            </a:r>
          </a:p>
          <a:p>
            <a:pPr lvl="0"/>
            <a:r>
              <a:rPr lang="es-ES" dirty="0"/>
              <a:t>Use la sección Notas para las notas de entrega o para proporcionar detalles adicionales al público. Vea las notas en la vista Presentación durante la presentación. </a:t>
            </a:r>
          </a:p>
          <a:p>
            <a:pPr lvl="0">
              <a:buFontTx/>
              <a:buNone/>
            </a:pPr>
            <a:r>
              <a:rPr lang="es-ES" dirty="0"/>
              <a:t>Tenga en cuenta el tamaño de la fuente (es importante para la accesibilidad, visibilidad, grabación en vídeo y producción en línea)</a:t>
            </a:r>
          </a:p>
          <a:p>
            <a:pPr lvl="0"/>
            <a:endParaRPr lang="es-ES" dirty="0"/>
          </a:p>
          <a:p>
            <a:pPr lvl="0">
              <a:buFontTx/>
              <a:buNone/>
            </a:pPr>
            <a:r>
              <a:rPr lang="es-ES" b="1" dirty="0"/>
              <a:t>Colores coordinados </a:t>
            </a:r>
          </a:p>
          <a:p>
            <a:pPr lvl="0">
              <a:buFontTx/>
              <a:buNone/>
            </a:pPr>
            <a:r>
              <a:rPr lang="es-ES" dirty="0"/>
              <a:t>Preste especial atención a los gráficos, diagramas y cuadros de texto. </a:t>
            </a:r>
          </a:p>
          <a:p>
            <a:pPr lvl="0"/>
            <a:r>
              <a:rPr lang="es-ES" dirty="0"/>
              <a:t>Tenga en cuenta que los asistentes imprimirán en blanco y negro o </a:t>
            </a:r>
            <a:r>
              <a:rPr lang="es-ES" dirty="0" err="1"/>
              <a:t>escala de grises</a:t>
            </a:r>
            <a:r>
              <a:rPr lang="es-ES" dirty="0"/>
              <a:t>. Ejecute una prueba de impresión para asegurarse de que los colores son los correctos cuando se imprime en blanco y negro puros y </a:t>
            </a:r>
            <a:r>
              <a:rPr lang="es-ES" dirty="0" err="1"/>
              <a:t>escala de grises</a:t>
            </a:r>
            <a:r>
              <a:rPr lang="es-ES" dirty="0"/>
              <a:t>.</a:t>
            </a:r>
          </a:p>
          <a:p>
            <a:pPr lvl="0">
              <a:buFontTx/>
              <a:buNone/>
            </a:pPr>
            <a:endParaRPr lang="es-ES" dirty="0"/>
          </a:p>
          <a:p>
            <a:pPr lvl="0">
              <a:buFontTx/>
              <a:buNone/>
            </a:pPr>
            <a:r>
              <a:rPr lang="es-ES" b="1" dirty="0"/>
              <a:t>Gráficos y tablas</a:t>
            </a:r>
          </a:p>
          <a:p>
            <a:pPr lvl="0"/>
            <a:r>
              <a:rPr lang="es-ES" dirty="0"/>
              <a:t>En breve: si es posible, use colores y estilos uniformes y que no distraigan.</a:t>
            </a:r>
          </a:p>
          <a:p>
            <a:pPr lvl="0"/>
            <a:r>
              <a:rPr lang="es-ES" dirty="0"/>
              <a:t>Etiquete todos los gráficos y tablas.</a:t>
            </a:r>
          </a:p>
          <a:p>
            <a:endParaRPr lang="es-ES" dirty="0"/>
          </a:p>
          <a:p>
            <a:endParaRPr lang="es-ES" dirty="0"/>
          </a:p>
          <a:p>
            <a:endParaRPr lang="es-ES" dirty="0"/>
          </a:p>
        </p:txBody>
      </p:sp>
      <p:sp>
        <p:nvSpPr>
          <p:cNvPr id="4" name="Slide Number Placeholder 3"/>
          <p:cNvSpPr>
            <a:spLocks noGrp="1"/>
          </p:cNvSpPr>
          <p:nvPr>
            <p:ph type="sldNum" sz="quarter" idx="10"/>
          </p:nvPr>
        </p:nvSpPr>
        <p:spPr/>
        <p:txBody>
          <a:bodyPr/>
          <a:lstStyle/>
          <a:p>
            <a:fld id="{EC6EAC7D-5A89-47C2-8ABA-56C9C2DEF7A4}" type="slidenum">
              <a:rPr smtClean="0">
                <a:solidFill>
                  <a:prstClr val="black"/>
                </a:solidFill>
              </a:rPr>
              <a:pPr/>
              <a:t>24</a:t>
            </a:fld>
            <a:endParaRPr>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marL="0" marR="0" lvl="0" indent="0" algn="r" defTabSz="921167" rtl="0" eaLnBrk="1" fontAlgn="auto" latinLnBrk="0" hangingPunct="1">
              <a:lnSpc>
                <a:spcPct val="100000"/>
              </a:lnSpc>
              <a:spcBef>
                <a:spcPts val="0"/>
              </a:spcBef>
              <a:spcAft>
                <a:spcPts val="0"/>
              </a:spcAft>
              <a:buClrTx/>
              <a:buSzTx/>
              <a:buFontTx/>
              <a:buNone/>
              <a:tabLst/>
              <a:defRPr/>
            </a:pPr>
            <a:fld id="{3F9906D1-9927-4109-95F9-7588E7694B01}" type="slidenum">
              <a:rPr kumimoji="0" lang="es-ES" sz="1200" b="0" i="0" u="none" strike="noStrike" kern="1200" cap="none" spc="0" normalizeH="0" baseline="0" noProof="0">
                <a:ln>
                  <a:noFill/>
                </a:ln>
                <a:solidFill>
                  <a:prstClr val="black"/>
                </a:solidFill>
                <a:effectLst/>
                <a:uLnTx/>
                <a:uFillTx/>
                <a:latin typeface="Calibri"/>
                <a:ea typeface="+mn-ea"/>
                <a:cs typeface="+mn-cs"/>
              </a:rPr>
              <a:pPr marL="0" marR="0" lvl="0" indent="0" algn="r" defTabSz="921167" rtl="0" eaLnBrk="1" fontAlgn="auto" latinLnBrk="0" hangingPunct="1">
                <a:lnSpc>
                  <a:spcPct val="100000"/>
                </a:lnSpc>
                <a:spcBef>
                  <a:spcPts val="0"/>
                </a:spcBef>
                <a:spcAft>
                  <a:spcPts val="0"/>
                </a:spcAft>
                <a:buClrTx/>
                <a:buSzTx/>
                <a:buFontTx/>
                <a:buNone/>
                <a:tabLst/>
                <a:defRPr/>
              </a:pPr>
              <a:t>25</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30669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477659A3-649C-4FA2-AEAD-C174D3E81A81}" type="datetimeFigureOut">
              <a:rPr lang="es-ES" smtClean="0"/>
              <a:pPr/>
              <a:t>13/06/2019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CF64B53-6240-4E31-961D-97C07B4BD5FC}" type="slidenum">
              <a:rPr lang="es-ES" smtClean="0"/>
              <a:pPr/>
              <a:t>‹Nº›</a:t>
            </a:fld>
            <a:endParaRPr lang="es-ES"/>
          </a:p>
        </p:txBody>
      </p:sp>
    </p:spTree>
    <p:extLst>
      <p:ext uri="{BB962C8B-B14F-4D97-AF65-F5344CB8AC3E}">
        <p14:creationId xmlns:p14="http://schemas.microsoft.com/office/powerpoint/2010/main" val="4132288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477659A3-649C-4FA2-AEAD-C174D3E81A81}" type="datetimeFigureOut">
              <a:rPr lang="es-ES" smtClean="0"/>
              <a:pPr/>
              <a:t>13/06/2019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CF64B53-6240-4E31-961D-97C07B4BD5FC}" type="slidenum">
              <a:rPr lang="es-ES" smtClean="0"/>
              <a:pPr/>
              <a:t>‹Nº›</a:t>
            </a:fld>
            <a:endParaRPr lang="es-ES"/>
          </a:p>
        </p:txBody>
      </p:sp>
    </p:spTree>
    <p:extLst>
      <p:ext uri="{BB962C8B-B14F-4D97-AF65-F5344CB8AC3E}">
        <p14:creationId xmlns:p14="http://schemas.microsoft.com/office/powerpoint/2010/main" val="169976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477659A3-649C-4FA2-AEAD-C174D3E81A81}" type="datetimeFigureOut">
              <a:rPr lang="es-ES" smtClean="0"/>
              <a:pPr/>
              <a:t>13/06/2019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CF64B53-6240-4E31-961D-97C07B4BD5FC}" type="slidenum">
              <a:rPr lang="es-ES" smtClean="0"/>
              <a:pPr/>
              <a:t>‹Nº›</a:t>
            </a:fld>
            <a:endParaRPr lang="es-ES"/>
          </a:p>
        </p:txBody>
      </p:sp>
    </p:spTree>
    <p:extLst>
      <p:ext uri="{BB962C8B-B14F-4D97-AF65-F5344CB8AC3E}">
        <p14:creationId xmlns:p14="http://schemas.microsoft.com/office/powerpoint/2010/main" val="929015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Solo el fondo">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s-ES"/>
              <a:pPr/>
              <a:t>13/06/2019</a:t>
            </a:fld>
            <a:endParaRPr kumimoji="0" lang="es-ES"/>
          </a:p>
        </p:txBody>
      </p:sp>
      <p:sp>
        <p:nvSpPr>
          <p:cNvPr id="4" name="Footer Placeholder 4"/>
          <p:cNvSpPr>
            <a:spLocks noGrp="1"/>
          </p:cNvSpPr>
          <p:nvPr>
            <p:ph type="ftr" sz="quarter" idx="11"/>
          </p:nvPr>
        </p:nvSpPr>
        <p:spPr>
          <a:xfrm>
            <a:off x="3352800" y="6356350"/>
            <a:ext cx="2895600" cy="365125"/>
          </a:xfrm>
        </p:spPr>
        <p:txBody>
          <a:bodyPr/>
          <a:lstStyle/>
          <a:p>
            <a:endParaRPr kumimoji="0" lang="es-ES"/>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a:pPr/>
              <a:t>‹Nº›</a:t>
            </a:fld>
            <a:endParaRPr kumimoji="0" lang="es-ES"/>
          </a:p>
        </p:txBody>
      </p:sp>
    </p:spTree>
    <p:extLst>
      <p:ext uri="{BB962C8B-B14F-4D97-AF65-F5344CB8AC3E}">
        <p14:creationId xmlns:p14="http://schemas.microsoft.com/office/powerpoint/2010/main" val="480274436"/>
      </p:ext>
    </p:extLst>
  </p:cSld>
  <p:clrMapOvr>
    <a:masterClrMapping/>
  </p:clrMapOvr>
  <p:transition spd="slow">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Diapositiva de título">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eaLnBrk="1" latinLnBrk="0" hangingPunct="1">
              <a:defRPr kumimoji="0" lang="es-ES" b="1" cap="small" baseline="0">
                <a:solidFill>
                  <a:srgbClr val="003300"/>
                </a:solidFill>
              </a:defRPr>
            </a:lvl1pPr>
          </a:lstStyle>
          <a:p>
            <a:r>
              <a:rPr kumimoji="0" lang="es-ES"/>
              <a:t>Haga clic para modificar el estilo de título del patrón</a:t>
            </a:r>
          </a:p>
        </p:txBody>
      </p:sp>
      <p:sp>
        <p:nvSpPr>
          <p:cNvPr id="3" name="Subtitle 2"/>
          <p:cNvSpPr>
            <a:spLocks noGrp="1"/>
          </p:cNvSpPr>
          <p:nvPr>
            <p:ph type="subTitle" idx="1"/>
          </p:nvPr>
        </p:nvSpPr>
        <p:spPr>
          <a:xfrm>
            <a:off x="3962400" y="4038600"/>
            <a:ext cx="4772528" cy="990600"/>
          </a:xfrm>
        </p:spPr>
        <p:txBody>
          <a:bodyPr>
            <a:normAutofit/>
          </a:bodyPr>
          <a:lstStyle>
            <a:lvl1pPr marL="0" indent="0" algn="r" eaLnBrk="1" latinLnBrk="0" hangingPunct="1">
              <a:buNone/>
              <a:defRPr kumimoji="0" lang="es-ES" sz="2000" b="0">
                <a:solidFill>
                  <a:schemeClr val="tx1"/>
                </a:solidFill>
                <a:latin typeface="Georgia" pitchFamily="18" charset="0"/>
              </a:defRPr>
            </a:lvl1pPr>
            <a:lvl2pPr marL="457200" indent="0" algn="ctr" eaLnBrk="1" latinLnBrk="0" hangingPunct="1">
              <a:buNone/>
              <a:defRPr kumimoji="0" lang="es-ES">
                <a:solidFill>
                  <a:schemeClr val="tx1">
                    <a:tint val="75000"/>
                  </a:schemeClr>
                </a:solidFill>
              </a:defRPr>
            </a:lvl2pPr>
            <a:lvl3pPr marL="914400" indent="0" algn="ctr" eaLnBrk="1" latinLnBrk="0" hangingPunct="1">
              <a:buNone/>
              <a:defRPr kumimoji="0" lang="es-ES">
                <a:solidFill>
                  <a:schemeClr val="tx1">
                    <a:tint val="75000"/>
                  </a:schemeClr>
                </a:solidFill>
              </a:defRPr>
            </a:lvl3pPr>
            <a:lvl4pPr marL="1371600" indent="0" algn="ctr" eaLnBrk="1" latinLnBrk="0" hangingPunct="1">
              <a:buNone/>
              <a:defRPr kumimoji="0" lang="es-ES">
                <a:solidFill>
                  <a:schemeClr val="tx1">
                    <a:tint val="75000"/>
                  </a:schemeClr>
                </a:solidFill>
              </a:defRPr>
            </a:lvl4pPr>
            <a:lvl5pPr marL="1828800" indent="0" algn="ctr" eaLnBrk="1" latinLnBrk="0" hangingPunct="1">
              <a:buNone/>
              <a:defRPr kumimoji="0" lang="es-ES">
                <a:solidFill>
                  <a:schemeClr val="tx1">
                    <a:tint val="75000"/>
                  </a:schemeClr>
                </a:solidFill>
              </a:defRPr>
            </a:lvl5pPr>
            <a:lvl6pPr marL="2286000" indent="0" algn="ctr" eaLnBrk="1" latinLnBrk="0" hangingPunct="1">
              <a:buNone/>
              <a:defRPr kumimoji="0" lang="es-ES">
                <a:solidFill>
                  <a:schemeClr val="tx1">
                    <a:tint val="75000"/>
                  </a:schemeClr>
                </a:solidFill>
              </a:defRPr>
            </a:lvl6pPr>
            <a:lvl7pPr marL="2743200" indent="0" algn="ctr" eaLnBrk="1" latinLnBrk="0" hangingPunct="1">
              <a:buNone/>
              <a:defRPr kumimoji="0" lang="es-ES">
                <a:solidFill>
                  <a:schemeClr val="tx1">
                    <a:tint val="75000"/>
                  </a:schemeClr>
                </a:solidFill>
              </a:defRPr>
            </a:lvl7pPr>
            <a:lvl8pPr marL="3200400" indent="0" algn="ctr" eaLnBrk="1" latinLnBrk="0" hangingPunct="1">
              <a:buNone/>
              <a:defRPr kumimoji="0" lang="es-ES">
                <a:solidFill>
                  <a:schemeClr val="tx1">
                    <a:tint val="75000"/>
                  </a:schemeClr>
                </a:solidFill>
              </a:defRPr>
            </a:lvl8pPr>
            <a:lvl9pPr marL="3657600" indent="0" algn="ctr" eaLnBrk="1" latinLnBrk="0" hangingPunct="1">
              <a:buNone/>
              <a:defRPr kumimoji="0" lang="es-ES">
                <a:solidFill>
                  <a:schemeClr val="tx1">
                    <a:tint val="75000"/>
                  </a:schemeClr>
                </a:solidFill>
              </a:defRPr>
            </a:lvl9pPr>
          </a:lstStyle>
          <a:p>
            <a:pPr eaLnBrk="1" latinLnBrk="0" hangingPunct="1"/>
            <a:r>
              <a:rPr lang="es-ES"/>
              <a:t>Haga clic para modificar el estilo de subtítulo del patrón</a:t>
            </a:r>
            <a:endParaRPr/>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eaLnBrk="1" latinLnBrk="0" hangingPunct="1">
              <a:buNone/>
              <a:defRPr kumimoji="0" lang="es-ES" sz="2000" baseline="0"/>
            </a:lvl1pPr>
          </a:lstStyle>
          <a:p>
            <a:r>
              <a:rPr kumimoji="0" lang="es-ES"/>
              <a:t>Logotipo de la compañía</a:t>
            </a:r>
          </a:p>
        </p:txBody>
      </p:sp>
    </p:spTree>
    <p:extLst>
      <p:ext uri="{BB962C8B-B14F-4D97-AF65-F5344CB8AC3E}">
        <p14:creationId xmlns:p14="http://schemas.microsoft.com/office/powerpoint/2010/main" val="698223105"/>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Encabezado de sección">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eaLnBrk="1" latinLnBrk="0" hangingPunct="1">
              <a:defRPr kumimoji="0" lang="es-ES" sz="4000" b="1" cap="small" baseline="0">
                <a:solidFill>
                  <a:srgbClr val="003300"/>
                </a:solidFill>
              </a:defRPr>
            </a:lvl1pPr>
          </a:lstStyle>
          <a:p>
            <a:r>
              <a:rPr kumimoji="0" lang="es-ES"/>
              <a:t>Haga clic para modificar el estilo de título del patrón</a:t>
            </a:r>
          </a:p>
        </p:txBody>
      </p:sp>
      <p:sp>
        <p:nvSpPr>
          <p:cNvPr id="4" name="Date Placeholder 3"/>
          <p:cNvSpPr>
            <a:spLocks noGrp="1"/>
          </p:cNvSpPr>
          <p:nvPr>
            <p:ph type="dt" sz="half" idx="10"/>
          </p:nvPr>
        </p:nvSpPr>
        <p:spPr/>
        <p:txBody>
          <a:bodyPr/>
          <a:lstStyle/>
          <a:p>
            <a:fld id="{757B281C-5159-4971-8228-52B9A72E9ED2}" type="datetimeFigureOut">
              <a:rPr lang="es-ES">
                <a:solidFill>
                  <a:prstClr val="black">
                    <a:tint val="75000"/>
                  </a:prstClr>
                </a:solidFill>
              </a:rPr>
              <a:pPr/>
              <a:t>13/06/2019</a:t>
            </a:fld>
            <a:endParaRPr>
              <a:solidFill>
                <a:prstClr val="black">
                  <a:tint val="75000"/>
                </a:prstClr>
              </a:solidFill>
            </a:endParaRPr>
          </a:p>
        </p:txBody>
      </p:sp>
      <p:sp>
        <p:nvSpPr>
          <p:cNvPr id="5" name="Footer Placeholder 4"/>
          <p:cNvSpPr>
            <a:spLocks noGrp="1"/>
          </p:cNvSpPr>
          <p:nvPr>
            <p:ph type="ftr" sz="quarter" idx="11"/>
          </p:nvPr>
        </p:nvSpPr>
        <p:spPr/>
        <p:txBody>
          <a:bodyPr/>
          <a:lstStyle/>
          <a:p>
            <a:endParaRPr>
              <a:solidFill>
                <a:prstClr val="black">
                  <a:tint val="75000"/>
                </a:prstClr>
              </a:solidFill>
            </a:endParaRPr>
          </a:p>
        </p:txBody>
      </p:sp>
      <p:sp>
        <p:nvSpPr>
          <p:cNvPr id="6" name="Slide Number Placeholder 5"/>
          <p:cNvSpPr>
            <a:spLocks noGrp="1"/>
          </p:cNvSpPr>
          <p:nvPr>
            <p:ph type="sldNum" sz="quarter" idx="12"/>
          </p:nvPr>
        </p:nvSpPr>
        <p:spPr/>
        <p:txBody>
          <a:bodyPr/>
          <a:lstStyle/>
          <a:p>
            <a:fld id="{33D6E5A2-EC83-451F-A719-9AC1370DD5CF}" type="slidenum">
              <a:rPr>
                <a:solidFill>
                  <a:prstClr val="black">
                    <a:tint val="75000"/>
                  </a:prstClr>
                </a:solidFill>
              </a:rPr>
              <a:pPr/>
              <a:t>‹Nº›</a:t>
            </a:fld>
            <a:endParaRPr>
              <a:solidFill>
                <a:prstClr val="black">
                  <a:tint val="75000"/>
                </a:prstClr>
              </a:solidFill>
            </a:endParaRPr>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eaLnBrk="1" latinLnBrk="0" hangingPunct="1">
              <a:buNone/>
              <a:defRPr kumimoji="0" lang="es-ES" sz="1800"/>
            </a:lvl1pPr>
          </a:lstStyle>
          <a:p>
            <a:r>
              <a:rPr kumimoji="0" lang="es-ES"/>
              <a:t>Logotipo de la compañía</a:t>
            </a:r>
          </a:p>
        </p:txBody>
      </p:sp>
    </p:spTree>
    <p:extLst>
      <p:ext uri="{BB962C8B-B14F-4D97-AF65-F5344CB8AC3E}">
        <p14:creationId xmlns:p14="http://schemas.microsoft.com/office/powerpoint/2010/main" val="342893341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ítulo y contenido">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eaLnBrk="1" latinLnBrk="0" hangingPunct="1">
              <a:defRPr kumimoji="0" lang="es-ES"/>
            </a:lvl1pPr>
          </a:lstStyle>
          <a:p>
            <a:r>
              <a:rPr kumimoji="0" lang="es-ES"/>
              <a:t>Haga clic para modificar el estilo de título del patrón</a:t>
            </a:r>
          </a:p>
        </p:txBody>
      </p:sp>
      <p:sp>
        <p:nvSpPr>
          <p:cNvPr id="3" name="Content Placeholder 2"/>
          <p:cNvSpPr>
            <a:spLocks noGrp="1"/>
          </p:cNvSpPr>
          <p:nvPr>
            <p:ph idx="1"/>
          </p:nvPr>
        </p:nvSpPr>
        <p:spPr>
          <a:xfrm>
            <a:off x="762000" y="1596413"/>
            <a:ext cx="8077200" cy="4297363"/>
          </a:xfrm>
        </p:spPr>
        <p:txBody>
          <a:bodyPr>
            <a:normAutofit/>
          </a:bodyPr>
          <a:lstStyle>
            <a:lvl1pPr eaLnBrk="1" latinLnBrk="0" hangingPunct="1">
              <a:defRPr kumimoji="0" lang="es-ES" sz="3200">
                <a:latin typeface="+mn-lt"/>
              </a:defRPr>
            </a:lvl1pPr>
            <a:lvl2pPr eaLnBrk="1" latinLnBrk="0" hangingPunct="1">
              <a:defRPr kumimoji="0" lang="es-ES" sz="2800">
                <a:latin typeface="+mn-lt"/>
              </a:defRPr>
            </a:lvl2pPr>
            <a:lvl3pPr eaLnBrk="1" latinLnBrk="0" hangingPunct="1">
              <a:defRPr kumimoji="0" lang="es-ES" sz="2400">
                <a:latin typeface="+mn-lt"/>
              </a:defRPr>
            </a:lvl3pPr>
            <a:lvl4pPr eaLnBrk="1" latinLnBrk="0" hangingPunct="1">
              <a:defRPr kumimoji="0" lang="es-ES" sz="2400">
                <a:latin typeface="+mn-lt"/>
              </a:defRPr>
            </a:lvl4pPr>
            <a:lvl5pPr eaLnBrk="1" latinLnBrk="0" hangingPunct="1">
              <a:defRPr kumimoji="0" lang="es-ES" sz="2400">
                <a:latin typeface="+mn-lt"/>
              </a:defRPr>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Date Placeholder 3"/>
          <p:cNvSpPr>
            <a:spLocks noGrp="1"/>
          </p:cNvSpPr>
          <p:nvPr>
            <p:ph type="dt" sz="half" idx="10"/>
          </p:nvPr>
        </p:nvSpPr>
        <p:spPr/>
        <p:txBody>
          <a:bodyPr/>
          <a:lstStyle/>
          <a:p>
            <a:fld id="{757B281C-5159-4971-8228-52B9A72E9ED2}" type="datetimeFigureOut">
              <a:rPr lang="es-ES">
                <a:solidFill>
                  <a:prstClr val="black">
                    <a:tint val="75000"/>
                  </a:prstClr>
                </a:solidFill>
              </a:rPr>
              <a:pPr/>
              <a:t>13/06/2019</a:t>
            </a:fld>
            <a:endParaRPr>
              <a:solidFill>
                <a:prstClr val="black">
                  <a:tint val="75000"/>
                </a:prstClr>
              </a:solidFill>
            </a:endParaRPr>
          </a:p>
        </p:txBody>
      </p:sp>
      <p:sp>
        <p:nvSpPr>
          <p:cNvPr id="5" name="Footer Placeholder 4"/>
          <p:cNvSpPr>
            <a:spLocks noGrp="1"/>
          </p:cNvSpPr>
          <p:nvPr>
            <p:ph type="ftr" sz="quarter" idx="11"/>
          </p:nvPr>
        </p:nvSpPr>
        <p:spPr/>
        <p:txBody>
          <a:bodyPr/>
          <a:lstStyle/>
          <a:p>
            <a:endParaRPr>
              <a:solidFill>
                <a:prstClr val="black">
                  <a:tint val="75000"/>
                </a:prstClr>
              </a:solidFill>
            </a:endParaRPr>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a:solidFill>
                  <a:prstClr val="black">
                    <a:tint val="75000"/>
                  </a:prstClr>
                </a:solidFill>
              </a:rPr>
              <a:pPr/>
              <a:t>‹Nº›</a:t>
            </a:fld>
            <a:endParaRPr>
              <a:solidFill>
                <a:prstClr val="black">
                  <a:tint val="75000"/>
                </a:prstClr>
              </a:solidFill>
            </a:endParaRPr>
          </a:p>
        </p:txBody>
      </p:sp>
    </p:spTree>
    <p:extLst>
      <p:ext uri="{BB962C8B-B14F-4D97-AF65-F5344CB8AC3E}">
        <p14:creationId xmlns:p14="http://schemas.microsoft.com/office/powerpoint/2010/main" val="3841005482"/>
      </p:ext>
    </p:extLst>
  </p:cSld>
  <p:clrMapOvr>
    <a:masterClrMapping/>
  </p:clrMapOvr>
  <p:transition spd="slow">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es-ES"/>
              <a:t>Haga clic para modificar el estilo de título del patrón</a:t>
            </a:r>
            <a:endParaRPr/>
          </a:p>
        </p:txBody>
      </p:sp>
      <p:sp>
        <p:nvSpPr>
          <p:cNvPr id="3" name="Content Placeholder 2"/>
          <p:cNvSpPr>
            <a:spLocks noGrp="1"/>
          </p:cNvSpPr>
          <p:nvPr>
            <p:ph sz="half" idx="1"/>
          </p:nvPr>
        </p:nvSpPr>
        <p:spPr>
          <a:xfrm>
            <a:off x="685800" y="1600200"/>
            <a:ext cx="4038600" cy="4525963"/>
          </a:xfrm>
        </p:spPr>
        <p:txBody>
          <a:bodyPr/>
          <a:lstStyle>
            <a:lvl1pPr eaLnBrk="1" latinLnBrk="0" hangingPunct="1">
              <a:defRPr kumimoji="0" lang="es-ES" sz="2800"/>
            </a:lvl1pPr>
            <a:lvl2pPr eaLnBrk="1" latinLnBrk="0" hangingPunct="1">
              <a:defRPr kumimoji="0" lang="es-ES" sz="2400"/>
            </a:lvl2pPr>
            <a:lvl3pPr eaLnBrk="1" latinLnBrk="0" hangingPunct="1">
              <a:defRPr kumimoji="0" lang="es-ES" sz="2000"/>
            </a:lvl3pPr>
            <a:lvl4pPr eaLnBrk="1" latinLnBrk="0" hangingPunct="1">
              <a:defRPr kumimoji="0" lang="es-ES" sz="1800"/>
            </a:lvl4pPr>
            <a:lvl5pPr eaLnBrk="1" latinLnBrk="0" hangingPunct="1">
              <a:defRPr kumimoji="0" lang="es-ES" sz="1800"/>
            </a:lvl5pPr>
            <a:lvl6pPr eaLnBrk="1" latinLnBrk="0" hangingPunct="1">
              <a:defRPr kumimoji="0" lang="es-ES" sz="1800"/>
            </a:lvl6pPr>
            <a:lvl7pPr eaLnBrk="1" latinLnBrk="0" hangingPunct="1">
              <a:defRPr kumimoji="0" lang="es-ES" sz="1800"/>
            </a:lvl7pPr>
            <a:lvl8pPr eaLnBrk="1" latinLnBrk="0" hangingPunct="1">
              <a:defRPr kumimoji="0" lang="es-ES" sz="1800"/>
            </a:lvl8pPr>
            <a:lvl9pPr eaLnBrk="1" latinLnBrk="0" hangingPunct="1">
              <a:defRPr kumimoji="0" lang="es-ES" sz="1800"/>
            </a:lvl9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Content Placeholder 3"/>
          <p:cNvSpPr>
            <a:spLocks noGrp="1"/>
          </p:cNvSpPr>
          <p:nvPr>
            <p:ph sz="half" idx="2"/>
          </p:nvPr>
        </p:nvSpPr>
        <p:spPr>
          <a:xfrm>
            <a:off x="4876800" y="1600200"/>
            <a:ext cx="4038600" cy="4525963"/>
          </a:xfrm>
        </p:spPr>
        <p:txBody>
          <a:bodyPr/>
          <a:lstStyle>
            <a:lvl1pPr eaLnBrk="1" latinLnBrk="0" hangingPunct="1">
              <a:defRPr kumimoji="0" lang="es-ES" sz="2800"/>
            </a:lvl1pPr>
            <a:lvl2pPr eaLnBrk="1" latinLnBrk="0" hangingPunct="1">
              <a:defRPr kumimoji="0" lang="es-ES" sz="2400"/>
            </a:lvl2pPr>
            <a:lvl3pPr eaLnBrk="1" latinLnBrk="0" hangingPunct="1">
              <a:defRPr kumimoji="0" lang="es-ES" sz="2000"/>
            </a:lvl3pPr>
            <a:lvl4pPr eaLnBrk="1" latinLnBrk="0" hangingPunct="1">
              <a:defRPr kumimoji="0" lang="es-ES" sz="1800"/>
            </a:lvl4pPr>
            <a:lvl5pPr eaLnBrk="1" latinLnBrk="0" hangingPunct="1">
              <a:defRPr kumimoji="0" lang="es-ES" sz="1800"/>
            </a:lvl5pPr>
            <a:lvl6pPr eaLnBrk="1" latinLnBrk="0" hangingPunct="1">
              <a:defRPr kumimoji="0" lang="es-ES" sz="1800"/>
            </a:lvl6pPr>
            <a:lvl7pPr eaLnBrk="1" latinLnBrk="0" hangingPunct="1">
              <a:defRPr kumimoji="0" lang="es-ES" sz="1800"/>
            </a:lvl7pPr>
            <a:lvl8pPr eaLnBrk="1" latinLnBrk="0" hangingPunct="1">
              <a:defRPr kumimoji="0" lang="es-ES" sz="1800"/>
            </a:lvl8pPr>
            <a:lvl9pPr eaLnBrk="1" latinLnBrk="0" hangingPunct="1">
              <a:defRPr kumimoji="0" lang="es-ES" sz="1800"/>
            </a:lvl9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5" name="Date Placeholder 4"/>
          <p:cNvSpPr>
            <a:spLocks noGrp="1"/>
          </p:cNvSpPr>
          <p:nvPr>
            <p:ph type="dt" sz="half" idx="10"/>
          </p:nvPr>
        </p:nvSpPr>
        <p:spPr/>
        <p:txBody>
          <a:bodyPr/>
          <a:lstStyle/>
          <a:p>
            <a:fld id="{757B281C-5159-4971-8228-52B9A72E9ED2}" type="datetimeFigureOut">
              <a:rPr lang="es-ES">
                <a:solidFill>
                  <a:prstClr val="black">
                    <a:tint val="75000"/>
                  </a:prstClr>
                </a:solidFill>
              </a:rPr>
              <a:pPr/>
              <a:t>13/06/2019</a:t>
            </a:fld>
            <a:endParaRPr>
              <a:solidFill>
                <a:prstClr val="black">
                  <a:tint val="75000"/>
                </a:prstClr>
              </a:solidFill>
            </a:endParaRPr>
          </a:p>
        </p:txBody>
      </p:sp>
      <p:sp>
        <p:nvSpPr>
          <p:cNvPr id="6" name="Footer Placeholder 5"/>
          <p:cNvSpPr>
            <a:spLocks noGrp="1"/>
          </p:cNvSpPr>
          <p:nvPr>
            <p:ph type="ftr" sz="quarter" idx="11"/>
          </p:nvPr>
        </p:nvSpPr>
        <p:spPr/>
        <p:txBody>
          <a:bodyPr/>
          <a:lstStyle/>
          <a:p>
            <a:endParaRPr>
              <a:solidFill>
                <a:prstClr val="black">
                  <a:tint val="75000"/>
                </a:prstClr>
              </a:solidFill>
            </a:endParaRPr>
          </a:p>
        </p:txBody>
      </p:sp>
      <p:sp>
        <p:nvSpPr>
          <p:cNvPr id="7" name="Slide Number Placeholder 6"/>
          <p:cNvSpPr>
            <a:spLocks noGrp="1"/>
          </p:cNvSpPr>
          <p:nvPr>
            <p:ph type="sldNum" sz="quarter" idx="12"/>
          </p:nvPr>
        </p:nvSpPr>
        <p:spPr/>
        <p:txBody>
          <a:bodyPr/>
          <a:lstStyle/>
          <a:p>
            <a:fld id="{33D6E5A2-EC83-451F-A719-9AC1370DD5CF}" type="slidenum">
              <a:rPr>
                <a:solidFill>
                  <a:prstClr val="black">
                    <a:tint val="75000"/>
                  </a:prstClr>
                </a:solidFill>
              </a:rPr>
              <a:pPr/>
              <a:t>‹Nº›</a:t>
            </a:fld>
            <a:endParaRPr>
              <a:solidFill>
                <a:prstClr val="black">
                  <a:tint val="75000"/>
                </a:prstClr>
              </a:solidFill>
            </a:endParaRPr>
          </a:p>
        </p:txBody>
      </p:sp>
    </p:spTree>
    <p:extLst>
      <p:ext uri="{BB962C8B-B14F-4D97-AF65-F5344CB8AC3E}">
        <p14:creationId xmlns:p14="http://schemas.microsoft.com/office/powerpoint/2010/main" val="2405661204"/>
      </p:ext>
    </p:extLst>
  </p:cSld>
  <p:clrMapOvr>
    <a:masterClrMapping/>
  </p:clrMapOvr>
  <p:transition spd="slow">
    <p:wipe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eaLnBrk="1" latinLnBrk="0" hangingPunct="1">
              <a:defRPr kumimoji="0" lang="es-ES"/>
            </a:lvl1pPr>
          </a:lstStyle>
          <a:p>
            <a:pPr eaLnBrk="1" latinLnBrk="0" hangingPunct="1"/>
            <a:r>
              <a:rPr lang="es-ES"/>
              <a:t>Haga clic para modificar el estilo de título del patrón</a:t>
            </a:r>
            <a:endParaRPr/>
          </a:p>
        </p:txBody>
      </p:sp>
      <p:sp>
        <p:nvSpPr>
          <p:cNvPr id="3" name="Text Placeholder 2"/>
          <p:cNvSpPr>
            <a:spLocks noGrp="1"/>
          </p:cNvSpPr>
          <p:nvPr>
            <p:ph type="body" idx="1"/>
          </p:nvPr>
        </p:nvSpPr>
        <p:spPr>
          <a:xfrm>
            <a:off x="685800" y="1535113"/>
            <a:ext cx="4040188" cy="639762"/>
          </a:xfrm>
        </p:spPr>
        <p:txBody>
          <a:bodyPr anchor="b"/>
          <a:lstStyle>
            <a:lvl1pPr marL="0" indent="0" eaLnBrk="1" latinLnBrk="0" hangingPunct="1">
              <a:buNone/>
              <a:defRPr kumimoji="0" lang="es-ES" sz="2400" b="1"/>
            </a:lvl1pPr>
            <a:lvl2pPr marL="457200" indent="0" eaLnBrk="1" latinLnBrk="0" hangingPunct="1">
              <a:buNone/>
              <a:defRPr kumimoji="0" lang="es-ES" sz="2000" b="1"/>
            </a:lvl2pPr>
            <a:lvl3pPr marL="914400" indent="0" eaLnBrk="1" latinLnBrk="0" hangingPunct="1">
              <a:buNone/>
              <a:defRPr kumimoji="0" lang="es-ES" sz="1800" b="1"/>
            </a:lvl3pPr>
            <a:lvl4pPr marL="1371600" indent="0" eaLnBrk="1" latinLnBrk="0" hangingPunct="1">
              <a:buNone/>
              <a:defRPr kumimoji="0" lang="es-ES" sz="1600" b="1"/>
            </a:lvl4pPr>
            <a:lvl5pPr marL="1828800" indent="0" eaLnBrk="1" latinLnBrk="0" hangingPunct="1">
              <a:buNone/>
              <a:defRPr kumimoji="0" lang="es-ES" sz="1600" b="1"/>
            </a:lvl5pPr>
            <a:lvl6pPr marL="2286000" indent="0" eaLnBrk="1" latinLnBrk="0" hangingPunct="1">
              <a:buNone/>
              <a:defRPr kumimoji="0" lang="es-ES" sz="1600" b="1"/>
            </a:lvl6pPr>
            <a:lvl7pPr marL="2743200" indent="0" eaLnBrk="1" latinLnBrk="0" hangingPunct="1">
              <a:buNone/>
              <a:defRPr kumimoji="0" lang="es-ES" sz="1600" b="1"/>
            </a:lvl7pPr>
            <a:lvl8pPr marL="3200400" indent="0" eaLnBrk="1" latinLnBrk="0" hangingPunct="1">
              <a:buNone/>
              <a:defRPr kumimoji="0" lang="es-ES" sz="1600" b="1"/>
            </a:lvl8pPr>
            <a:lvl9pPr marL="3657600" indent="0" eaLnBrk="1" latinLnBrk="0" hangingPunct="1">
              <a:buNone/>
              <a:defRPr kumimoji="0" lang="es-ES" sz="1600" b="1"/>
            </a:lvl9pPr>
          </a:lstStyle>
          <a:p>
            <a:pPr lvl="0" eaLnBrk="1" latinLnBrk="0" hangingPunct="1"/>
            <a:r>
              <a:rPr lang="es-ES"/>
              <a:t>Haga clic para modificar el estilo de texto del patrón</a:t>
            </a:r>
          </a:p>
        </p:txBody>
      </p:sp>
      <p:sp>
        <p:nvSpPr>
          <p:cNvPr id="4" name="Content Placeholder 3"/>
          <p:cNvSpPr>
            <a:spLocks noGrp="1"/>
          </p:cNvSpPr>
          <p:nvPr>
            <p:ph sz="half" idx="2"/>
          </p:nvPr>
        </p:nvSpPr>
        <p:spPr>
          <a:xfrm>
            <a:off x="685800" y="2174875"/>
            <a:ext cx="4040188" cy="3951288"/>
          </a:xfrm>
        </p:spPr>
        <p:txBody>
          <a:bodyPr/>
          <a:lstStyle>
            <a:lvl1pPr eaLnBrk="1" latinLnBrk="0" hangingPunct="1">
              <a:defRPr kumimoji="0" lang="es-ES" sz="2400"/>
            </a:lvl1pPr>
            <a:lvl2pPr eaLnBrk="1" latinLnBrk="0" hangingPunct="1">
              <a:defRPr kumimoji="0" lang="es-ES" sz="2000"/>
            </a:lvl2pPr>
            <a:lvl3pPr eaLnBrk="1" latinLnBrk="0" hangingPunct="1">
              <a:defRPr kumimoji="0" lang="es-ES" sz="1800"/>
            </a:lvl3pPr>
            <a:lvl4pPr eaLnBrk="1" latinLnBrk="0" hangingPunct="1">
              <a:defRPr kumimoji="0" lang="es-ES" sz="1600"/>
            </a:lvl4pPr>
            <a:lvl5pPr eaLnBrk="1" latinLnBrk="0" hangingPunct="1">
              <a:defRPr kumimoji="0" lang="es-ES" sz="1600"/>
            </a:lvl5pPr>
            <a:lvl6pPr eaLnBrk="1" latinLnBrk="0" hangingPunct="1">
              <a:defRPr kumimoji="0" lang="es-ES" sz="1600"/>
            </a:lvl6pPr>
            <a:lvl7pPr eaLnBrk="1" latinLnBrk="0" hangingPunct="1">
              <a:defRPr kumimoji="0" lang="es-ES" sz="1600"/>
            </a:lvl7pPr>
            <a:lvl8pPr eaLnBrk="1" latinLnBrk="0" hangingPunct="1">
              <a:defRPr kumimoji="0" lang="es-ES" sz="1600"/>
            </a:lvl8pPr>
            <a:lvl9pPr eaLnBrk="1" latinLnBrk="0" hangingPunct="1">
              <a:defRPr kumimoji="0" lang="es-ES" sz="1600"/>
            </a:lvl9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5" name="Text Placeholder 4"/>
          <p:cNvSpPr>
            <a:spLocks noGrp="1"/>
          </p:cNvSpPr>
          <p:nvPr>
            <p:ph type="body" sz="quarter" idx="3"/>
          </p:nvPr>
        </p:nvSpPr>
        <p:spPr>
          <a:xfrm>
            <a:off x="4873625" y="1535113"/>
            <a:ext cx="4041775" cy="639762"/>
          </a:xfrm>
        </p:spPr>
        <p:txBody>
          <a:bodyPr anchor="b"/>
          <a:lstStyle>
            <a:lvl1pPr marL="0" indent="0" eaLnBrk="1" latinLnBrk="0" hangingPunct="1">
              <a:buNone/>
              <a:defRPr kumimoji="0" lang="es-ES" sz="2400" b="1"/>
            </a:lvl1pPr>
            <a:lvl2pPr marL="457200" indent="0" eaLnBrk="1" latinLnBrk="0" hangingPunct="1">
              <a:buNone/>
              <a:defRPr kumimoji="0" lang="es-ES" sz="2000" b="1"/>
            </a:lvl2pPr>
            <a:lvl3pPr marL="914400" indent="0" eaLnBrk="1" latinLnBrk="0" hangingPunct="1">
              <a:buNone/>
              <a:defRPr kumimoji="0" lang="es-ES" sz="1800" b="1"/>
            </a:lvl3pPr>
            <a:lvl4pPr marL="1371600" indent="0" eaLnBrk="1" latinLnBrk="0" hangingPunct="1">
              <a:buNone/>
              <a:defRPr kumimoji="0" lang="es-ES" sz="1600" b="1"/>
            </a:lvl4pPr>
            <a:lvl5pPr marL="1828800" indent="0" eaLnBrk="1" latinLnBrk="0" hangingPunct="1">
              <a:buNone/>
              <a:defRPr kumimoji="0" lang="es-ES" sz="1600" b="1"/>
            </a:lvl5pPr>
            <a:lvl6pPr marL="2286000" indent="0" eaLnBrk="1" latinLnBrk="0" hangingPunct="1">
              <a:buNone/>
              <a:defRPr kumimoji="0" lang="es-ES" sz="1600" b="1"/>
            </a:lvl6pPr>
            <a:lvl7pPr marL="2743200" indent="0" eaLnBrk="1" latinLnBrk="0" hangingPunct="1">
              <a:buNone/>
              <a:defRPr kumimoji="0" lang="es-ES" sz="1600" b="1"/>
            </a:lvl7pPr>
            <a:lvl8pPr marL="3200400" indent="0" eaLnBrk="1" latinLnBrk="0" hangingPunct="1">
              <a:buNone/>
              <a:defRPr kumimoji="0" lang="es-ES" sz="1600" b="1"/>
            </a:lvl8pPr>
            <a:lvl9pPr marL="3657600" indent="0" eaLnBrk="1" latinLnBrk="0" hangingPunct="1">
              <a:buNone/>
              <a:defRPr kumimoji="0" lang="es-ES" sz="1600" b="1"/>
            </a:lvl9pPr>
          </a:lstStyle>
          <a:p>
            <a:pPr lvl="0" eaLnBrk="1" latinLnBrk="0" hangingPunct="1"/>
            <a:r>
              <a:rPr lang="es-ES"/>
              <a:t>Haga clic para modificar el estilo de texto del patrón</a:t>
            </a:r>
          </a:p>
        </p:txBody>
      </p:sp>
      <p:sp>
        <p:nvSpPr>
          <p:cNvPr id="6" name="Content Placeholder 5"/>
          <p:cNvSpPr>
            <a:spLocks noGrp="1"/>
          </p:cNvSpPr>
          <p:nvPr>
            <p:ph sz="quarter" idx="4"/>
          </p:nvPr>
        </p:nvSpPr>
        <p:spPr>
          <a:xfrm>
            <a:off x="4873625" y="2174875"/>
            <a:ext cx="4041775" cy="3951288"/>
          </a:xfrm>
        </p:spPr>
        <p:txBody>
          <a:bodyPr/>
          <a:lstStyle>
            <a:lvl1pPr eaLnBrk="1" latinLnBrk="0" hangingPunct="1">
              <a:defRPr kumimoji="0" lang="es-ES" sz="2400"/>
            </a:lvl1pPr>
            <a:lvl2pPr eaLnBrk="1" latinLnBrk="0" hangingPunct="1">
              <a:defRPr kumimoji="0" lang="es-ES" sz="2000"/>
            </a:lvl2pPr>
            <a:lvl3pPr eaLnBrk="1" latinLnBrk="0" hangingPunct="1">
              <a:defRPr kumimoji="0" lang="es-ES" sz="1800"/>
            </a:lvl3pPr>
            <a:lvl4pPr eaLnBrk="1" latinLnBrk="0" hangingPunct="1">
              <a:defRPr kumimoji="0" lang="es-ES" sz="1600"/>
            </a:lvl4pPr>
            <a:lvl5pPr eaLnBrk="1" latinLnBrk="0" hangingPunct="1">
              <a:defRPr kumimoji="0" lang="es-ES" sz="1600"/>
            </a:lvl5pPr>
            <a:lvl6pPr eaLnBrk="1" latinLnBrk="0" hangingPunct="1">
              <a:defRPr kumimoji="0" lang="es-ES" sz="1600"/>
            </a:lvl6pPr>
            <a:lvl7pPr eaLnBrk="1" latinLnBrk="0" hangingPunct="1">
              <a:defRPr kumimoji="0" lang="es-ES" sz="1600"/>
            </a:lvl7pPr>
            <a:lvl8pPr eaLnBrk="1" latinLnBrk="0" hangingPunct="1">
              <a:defRPr kumimoji="0" lang="es-ES" sz="1600"/>
            </a:lvl8pPr>
            <a:lvl9pPr eaLnBrk="1" latinLnBrk="0" hangingPunct="1">
              <a:defRPr kumimoji="0" lang="es-ES" sz="1600"/>
            </a:lvl9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7" name="Date Placeholder 6"/>
          <p:cNvSpPr>
            <a:spLocks noGrp="1"/>
          </p:cNvSpPr>
          <p:nvPr>
            <p:ph type="dt" sz="half" idx="10"/>
          </p:nvPr>
        </p:nvSpPr>
        <p:spPr/>
        <p:txBody>
          <a:bodyPr/>
          <a:lstStyle/>
          <a:p>
            <a:fld id="{757B281C-5159-4971-8228-52B9A72E9ED2}" type="datetimeFigureOut">
              <a:rPr lang="es-ES">
                <a:solidFill>
                  <a:prstClr val="black">
                    <a:tint val="75000"/>
                  </a:prstClr>
                </a:solidFill>
              </a:rPr>
              <a:pPr/>
              <a:t>13/06/2019</a:t>
            </a:fld>
            <a:endParaRPr>
              <a:solidFill>
                <a:prstClr val="black">
                  <a:tint val="75000"/>
                </a:prstClr>
              </a:solidFill>
            </a:endParaRPr>
          </a:p>
        </p:txBody>
      </p:sp>
      <p:sp>
        <p:nvSpPr>
          <p:cNvPr id="8" name="Footer Placeholder 7"/>
          <p:cNvSpPr>
            <a:spLocks noGrp="1"/>
          </p:cNvSpPr>
          <p:nvPr>
            <p:ph type="ftr" sz="quarter" idx="11"/>
          </p:nvPr>
        </p:nvSpPr>
        <p:spPr/>
        <p:txBody>
          <a:bodyPr/>
          <a:lstStyle/>
          <a:p>
            <a:endParaRPr>
              <a:solidFill>
                <a:prstClr val="black">
                  <a:tint val="75000"/>
                </a:prstClr>
              </a:solidFill>
            </a:endParaRPr>
          </a:p>
        </p:txBody>
      </p:sp>
      <p:sp>
        <p:nvSpPr>
          <p:cNvPr id="9" name="Slide Number Placeholder 8"/>
          <p:cNvSpPr>
            <a:spLocks noGrp="1"/>
          </p:cNvSpPr>
          <p:nvPr>
            <p:ph type="sldNum" sz="quarter" idx="12"/>
          </p:nvPr>
        </p:nvSpPr>
        <p:spPr/>
        <p:txBody>
          <a:bodyPr/>
          <a:lstStyle/>
          <a:p>
            <a:fld id="{33D6E5A2-EC83-451F-A719-9AC1370DD5CF}" type="slidenum">
              <a:rPr>
                <a:solidFill>
                  <a:prstClr val="black">
                    <a:tint val="75000"/>
                  </a:prstClr>
                </a:solidFill>
              </a:rPr>
              <a:pPr/>
              <a:t>‹Nº›</a:t>
            </a:fld>
            <a:endParaRPr>
              <a:solidFill>
                <a:prstClr val="black">
                  <a:tint val="75000"/>
                </a:prstClr>
              </a:solidFill>
            </a:endParaRPr>
          </a:p>
        </p:txBody>
      </p:sp>
    </p:spTree>
    <p:extLst>
      <p:ext uri="{BB962C8B-B14F-4D97-AF65-F5344CB8AC3E}">
        <p14:creationId xmlns:p14="http://schemas.microsoft.com/office/powerpoint/2010/main" val="3874249443"/>
      </p:ext>
    </p:extLst>
  </p:cSld>
  <p:clrMapOvr>
    <a:masterClrMapping/>
  </p:clrMapOvr>
  <p:transition spd="slow">
    <p:wipe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eaLnBrk="1" latinLnBrk="0" hangingPunct="1">
              <a:defRPr kumimoji="0" lang="es-ES" sz="2000" b="1"/>
            </a:lvl1pPr>
          </a:lstStyle>
          <a:p>
            <a:pPr eaLnBrk="1" latinLnBrk="0" hangingPunct="1"/>
            <a:r>
              <a:rPr lang="es-ES"/>
              <a:t>Haga clic para modificar el estilo de título del patrón</a:t>
            </a:r>
            <a:endParaRPr/>
          </a:p>
        </p:txBody>
      </p:sp>
      <p:sp>
        <p:nvSpPr>
          <p:cNvPr id="3" name="Content Placeholder 2"/>
          <p:cNvSpPr>
            <a:spLocks noGrp="1"/>
          </p:cNvSpPr>
          <p:nvPr>
            <p:ph idx="1"/>
          </p:nvPr>
        </p:nvSpPr>
        <p:spPr>
          <a:xfrm>
            <a:off x="3803650" y="273050"/>
            <a:ext cx="5111750" cy="5853113"/>
          </a:xfrm>
        </p:spPr>
        <p:txBody>
          <a:bodyPr/>
          <a:lstStyle>
            <a:lvl1pPr eaLnBrk="1" latinLnBrk="0" hangingPunct="1">
              <a:defRPr kumimoji="0" lang="es-ES" sz="3200"/>
            </a:lvl1pPr>
            <a:lvl2pPr eaLnBrk="1" latinLnBrk="0" hangingPunct="1">
              <a:defRPr kumimoji="0" lang="es-ES" sz="2800"/>
            </a:lvl2pPr>
            <a:lvl3pPr eaLnBrk="1" latinLnBrk="0" hangingPunct="1">
              <a:defRPr kumimoji="0" lang="es-ES" sz="2400"/>
            </a:lvl3pPr>
            <a:lvl4pPr eaLnBrk="1" latinLnBrk="0" hangingPunct="1">
              <a:defRPr kumimoji="0" lang="es-ES" sz="2000"/>
            </a:lvl4pPr>
            <a:lvl5pPr eaLnBrk="1" latinLnBrk="0" hangingPunct="1">
              <a:defRPr kumimoji="0" lang="es-ES" sz="2000"/>
            </a:lvl5pPr>
            <a:lvl6pPr eaLnBrk="1" latinLnBrk="0" hangingPunct="1">
              <a:defRPr kumimoji="0" lang="es-ES" sz="2000"/>
            </a:lvl6pPr>
            <a:lvl7pPr eaLnBrk="1" latinLnBrk="0" hangingPunct="1">
              <a:defRPr kumimoji="0" lang="es-ES" sz="2000"/>
            </a:lvl7pPr>
            <a:lvl8pPr eaLnBrk="1" latinLnBrk="0" hangingPunct="1">
              <a:defRPr kumimoji="0" lang="es-ES" sz="2000"/>
            </a:lvl8pPr>
            <a:lvl9pPr eaLnBrk="1" latinLnBrk="0" hangingPunct="1">
              <a:defRPr kumimoji="0" lang="es-ES" sz="2000"/>
            </a:lvl9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Text Placeholder 3"/>
          <p:cNvSpPr>
            <a:spLocks noGrp="1"/>
          </p:cNvSpPr>
          <p:nvPr>
            <p:ph type="body" sz="half" idx="2"/>
          </p:nvPr>
        </p:nvSpPr>
        <p:spPr>
          <a:xfrm>
            <a:off x="685800" y="1435100"/>
            <a:ext cx="3008313" cy="4691063"/>
          </a:xfrm>
        </p:spPr>
        <p:txBody>
          <a:bodyPr/>
          <a:lstStyle>
            <a:lvl1pPr marL="0" indent="0" eaLnBrk="1" latinLnBrk="0" hangingPunct="1">
              <a:buNone/>
              <a:defRPr kumimoji="0" lang="es-ES" sz="1400"/>
            </a:lvl1pPr>
            <a:lvl2pPr marL="457200" indent="0" eaLnBrk="1" latinLnBrk="0" hangingPunct="1">
              <a:buNone/>
              <a:defRPr kumimoji="0" lang="es-ES" sz="1200"/>
            </a:lvl2pPr>
            <a:lvl3pPr marL="914400" indent="0" eaLnBrk="1" latinLnBrk="0" hangingPunct="1">
              <a:buNone/>
              <a:defRPr kumimoji="0" lang="es-ES" sz="1000"/>
            </a:lvl3pPr>
            <a:lvl4pPr marL="1371600" indent="0" eaLnBrk="1" latinLnBrk="0" hangingPunct="1">
              <a:buNone/>
              <a:defRPr kumimoji="0" lang="es-ES" sz="900"/>
            </a:lvl4pPr>
            <a:lvl5pPr marL="1828800" indent="0" eaLnBrk="1" latinLnBrk="0" hangingPunct="1">
              <a:buNone/>
              <a:defRPr kumimoji="0" lang="es-ES" sz="900"/>
            </a:lvl5pPr>
            <a:lvl6pPr marL="2286000" indent="0" eaLnBrk="1" latinLnBrk="0" hangingPunct="1">
              <a:buNone/>
              <a:defRPr kumimoji="0" lang="es-ES" sz="900"/>
            </a:lvl6pPr>
            <a:lvl7pPr marL="2743200" indent="0" eaLnBrk="1" latinLnBrk="0" hangingPunct="1">
              <a:buNone/>
              <a:defRPr kumimoji="0" lang="es-ES" sz="900"/>
            </a:lvl7pPr>
            <a:lvl8pPr marL="3200400" indent="0" eaLnBrk="1" latinLnBrk="0" hangingPunct="1">
              <a:buNone/>
              <a:defRPr kumimoji="0" lang="es-ES" sz="900"/>
            </a:lvl8pPr>
            <a:lvl9pPr marL="3657600" indent="0" eaLnBrk="1" latinLnBrk="0" hangingPunct="1">
              <a:buNone/>
              <a:defRPr kumimoji="0" lang="es-ES" sz="900"/>
            </a:lvl9pPr>
          </a:lstStyle>
          <a:p>
            <a:pPr lvl="0" eaLnBrk="1" latinLnBrk="0" hangingPunct="1"/>
            <a:r>
              <a:rPr lang="es-ES"/>
              <a:t>Haga clic para modificar el estilo de texto del patrón</a:t>
            </a:r>
          </a:p>
        </p:txBody>
      </p:sp>
      <p:sp>
        <p:nvSpPr>
          <p:cNvPr id="5" name="Date Placeholder 4"/>
          <p:cNvSpPr>
            <a:spLocks noGrp="1"/>
          </p:cNvSpPr>
          <p:nvPr>
            <p:ph type="dt" sz="half" idx="10"/>
          </p:nvPr>
        </p:nvSpPr>
        <p:spPr/>
        <p:txBody>
          <a:bodyPr/>
          <a:lstStyle/>
          <a:p>
            <a:fld id="{757B281C-5159-4971-8228-52B9A72E9ED2}" type="datetimeFigureOut">
              <a:rPr lang="es-ES">
                <a:solidFill>
                  <a:prstClr val="black">
                    <a:tint val="75000"/>
                  </a:prstClr>
                </a:solidFill>
              </a:rPr>
              <a:pPr/>
              <a:t>13/06/2019</a:t>
            </a:fld>
            <a:endParaRPr>
              <a:solidFill>
                <a:prstClr val="black">
                  <a:tint val="75000"/>
                </a:prstClr>
              </a:solidFill>
            </a:endParaRPr>
          </a:p>
        </p:txBody>
      </p:sp>
      <p:sp>
        <p:nvSpPr>
          <p:cNvPr id="6" name="Footer Placeholder 5"/>
          <p:cNvSpPr>
            <a:spLocks noGrp="1"/>
          </p:cNvSpPr>
          <p:nvPr>
            <p:ph type="ftr" sz="quarter" idx="11"/>
          </p:nvPr>
        </p:nvSpPr>
        <p:spPr/>
        <p:txBody>
          <a:bodyPr/>
          <a:lstStyle/>
          <a:p>
            <a:endParaRPr>
              <a:solidFill>
                <a:prstClr val="black">
                  <a:tint val="75000"/>
                </a:prstClr>
              </a:solidFill>
            </a:endParaRPr>
          </a:p>
        </p:txBody>
      </p:sp>
      <p:sp>
        <p:nvSpPr>
          <p:cNvPr id="7" name="Slide Number Placeholder 6"/>
          <p:cNvSpPr>
            <a:spLocks noGrp="1"/>
          </p:cNvSpPr>
          <p:nvPr>
            <p:ph type="sldNum" sz="quarter" idx="12"/>
          </p:nvPr>
        </p:nvSpPr>
        <p:spPr/>
        <p:txBody>
          <a:bodyPr/>
          <a:lstStyle/>
          <a:p>
            <a:fld id="{33D6E5A2-EC83-451F-A719-9AC1370DD5CF}" type="slidenum">
              <a:rPr>
                <a:solidFill>
                  <a:prstClr val="black">
                    <a:tint val="75000"/>
                  </a:prstClr>
                </a:solidFill>
              </a:rPr>
              <a:pPr/>
              <a:t>‹Nº›</a:t>
            </a:fld>
            <a:endParaRPr>
              <a:solidFill>
                <a:prstClr val="black">
                  <a:tint val="75000"/>
                </a:prstClr>
              </a:solidFill>
            </a:endParaRPr>
          </a:p>
        </p:txBody>
      </p:sp>
    </p:spTree>
    <p:extLst>
      <p:ext uri="{BB962C8B-B14F-4D97-AF65-F5344CB8AC3E}">
        <p14:creationId xmlns:p14="http://schemas.microsoft.com/office/powerpoint/2010/main" val="2975438866"/>
      </p:ext>
    </p:extLst>
  </p:cSld>
  <p:clrMapOvr>
    <a:masterClrMapping/>
  </p:clrMapOvr>
  <p:transition spd="slow">
    <p:wipe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eaLnBrk="1" latinLnBrk="0" hangingPunct="1">
              <a:defRPr kumimoji="0" lang="es-ES" sz="2000" b="1"/>
            </a:lvl1pPr>
          </a:lstStyle>
          <a:p>
            <a:pPr eaLnBrk="1" latinLnBrk="0" hangingPunct="1"/>
            <a:r>
              <a:rPr lang="es-ES"/>
              <a:t>Haga clic para modificar el estilo de título del patrón</a:t>
            </a:r>
            <a:endParaRPr/>
          </a:p>
        </p:txBody>
      </p:sp>
      <p:sp>
        <p:nvSpPr>
          <p:cNvPr id="3" name="Picture Placeholder 2"/>
          <p:cNvSpPr>
            <a:spLocks noGrp="1"/>
          </p:cNvSpPr>
          <p:nvPr>
            <p:ph type="pic" idx="1"/>
          </p:nvPr>
        </p:nvSpPr>
        <p:spPr>
          <a:xfrm>
            <a:off x="1792288" y="612775"/>
            <a:ext cx="5486400" cy="4114800"/>
          </a:xfrm>
        </p:spPr>
        <p:txBody>
          <a:bodyPr/>
          <a:lstStyle>
            <a:lvl1pPr marL="0" indent="0" eaLnBrk="1" latinLnBrk="0" hangingPunct="1">
              <a:buNone/>
              <a:defRPr kumimoji="0" lang="es-ES" sz="3200"/>
            </a:lvl1pPr>
            <a:lvl2pPr marL="457200" indent="0" eaLnBrk="1" latinLnBrk="0" hangingPunct="1">
              <a:buNone/>
              <a:defRPr kumimoji="0" lang="es-ES" sz="2800"/>
            </a:lvl2pPr>
            <a:lvl3pPr marL="914400" indent="0" eaLnBrk="1" latinLnBrk="0" hangingPunct="1">
              <a:buNone/>
              <a:defRPr kumimoji="0" lang="es-ES" sz="2400"/>
            </a:lvl3pPr>
            <a:lvl4pPr marL="1371600" indent="0" eaLnBrk="1" latinLnBrk="0" hangingPunct="1">
              <a:buNone/>
              <a:defRPr kumimoji="0" lang="es-ES" sz="2000"/>
            </a:lvl4pPr>
            <a:lvl5pPr marL="1828800" indent="0" eaLnBrk="1" latinLnBrk="0" hangingPunct="1">
              <a:buNone/>
              <a:defRPr kumimoji="0" lang="es-ES" sz="2000"/>
            </a:lvl5pPr>
            <a:lvl6pPr marL="2286000" indent="0" eaLnBrk="1" latinLnBrk="0" hangingPunct="1">
              <a:buNone/>
              <a:defRPr kumimoji="0" lang="es-ES" sz="2000"/>
            </a:lvl6pPr>
            <a:lvl7pPr marL="2743200" indent="0" eaLnBrk="1" latinLnBrk="0" hangingPunct="1">
              <a:buNone/>
              <a:defRPr kumimoji="0" lang="es-ES" sz="2000"/>
            </a:lvl7pPr>
            <a:lvl8pPr marL="3200400" indent="0" eaLnBrk="1" latinLnBrk="0" hangingPunct="1">
              <a:buNone/>
              <a:defRPr kumimoji="0" lang="es-ES" sz="2000"/>
            </a:lvl8pPr>
            <a:lvl9pPr marL="3657600" indent="0" eaLnBrk="1" latinLnBrk="0" hangingPunct="1">
              <a:buNone/>
              <a:defRPr kumimoji="0" lang="es-ES" sz="2000"/>
            </a:lvl9pPr>
          </a:lstStyle>
          <a:p>
            <a:pPr eaLnBrk="1" latinLnBrk="0" hangingPunct="1"/>
            <a:r>
              <a:rPr lang="es-ES"/>
              <a:t>Haga clic en el icono para agregar una imagen</a:t>
            </a:r>
            <a:endParaRPr/>
          </a:p>
        </p:txBody>
      </p:sp>
      <p:sp>
        <p:nvSpPr>
          <p:cNvPr id="4" name="Text Placeholder 3"/>
          <p:cNvSpPr>
            <a:spLocks noGrp="1"/>
          </p:cNvSpPr>
          <p:nvPr>
            <p:ph type="body" sz="half" idx="2"/>
          </p:nvPr>
        </p:nvSpPr>
        <p:spPr>
          <a:xfrm>
            <a:off x="1792288" y="5367338"/>
            <a:ext cx="5486400" cy="804862"/>
          </a:xfrm>
        </p:spPr>
        <p:txBody>
          <a:bodyPr/>
          <a:lstStyle>
            <a:lvl1pPr marL="0" indent="0" eaLnBrk="1" latinLnBrk="0" hangingPunct="1">
              <a:buNone/>
              <a:defRPr kumimoji="0" lang="es-ES" sz="1400"/>
            </a:lvl1pPr>
            <a:lvl2pPr marL="457200" indent="0" eaLnBrk="1" latinLnBrk="0" hangingPunct="1">
              <a:buNone/>
              <a:defRPr kumimoji="0" lang="es-ES" sz="1200"/>
            </a:lvl2pPr>
            <a:lvl3pPr marL="914400" indent="0" eaLnBrk="1" latinLnBrk="0" hangingPunct="1">
              <a:buNone/>
              <a:defRPr kumimoji="0" lang="es-ES" sz="1000"/>
            </a:lvl3pPr>
            <a:lvl4pPr marL="1371600" indent="0" eaLnBrk="1" latinLnBrk="0" hangingPunct="1">
              <a:buNone/>
              <a:defRPr kumimoji="0" lang="es-ES" sz="900"/>
            </a:lvl4pPr>
            <a:lvl5pPr marL="1828800" indent="0" eaLnBrk="1" latinLnBrk="0" hangingPunct="1">
              <a:buNone/>
              <a:defRPr kumimoji="0" lang="es-ES" sz="900"/>
            </a:lvl5pPr>
            <a:lvl6pPr marL="2286000" indent="0" eaLnBrk="1" latinLnBrk="0" hangingPunct="1">
              <a:buNone/>
              <a:defRPr kumimoji="0" lang="es-ES" sz="900"/>
            </a:lvl6pPr>
            <a:lvl7pPr marL="2743200" indent="0" eaLnBrk="1" latinLnBrk="0" hangingPunct="1">
              <a:buNone/>
              <a:defRPr kumimoji="0" lang="es-ES" sz="900"/>
            </a:lvl7pPr>
            <a:lvl8pPr marL="3200400" indent="0" eaLnBrk="1" latinLnBrk="0" hangingPunct="1">
              <a:buNone/>
              <a:defRPr kumimoji="0" lang="es-ES" sz="900"/>
            </a:lvl8pPr>
            <a:lvl9pPr marL="3657600" indent="0" eaLnBrk="1" latinLnBrk="0" hangingPunct="1">
              <a:buNone/>
              <a:defRPr kumimoji="0" lang="es-ES" sz="900"/>
            </a:lvl9pPr>
          </a:lstStyle>
          <a:p>
            <a:pPr lvl="0" eaLnBrk="1" latinLnBrk="0" hangingPunct="1"/>
            <a:r>
              <a:rPr lang="es-ES"/>
              <a:t>Haga clic para modificar el estilo de texto del patrón</a:t>
            </a:r>
          </a:p>
        </p:txBody>
      </p:sp>
      <p:sp>
        <p:nvSpPr>
          <p:cNvPr id="5" name="Date Placeholder 4"/>
          <p:cNvSpPr>
            <a:spLocks noGrp="1"/>
          </p:cNvSpPr>
          <p:nvPr>
            <p:ph type="dt" sz="half" idx="10"/>
          </p:nvPr>
        </p:nvSpPr>
        <p:spPr/>
        <p:txBody>
          <a:bodyPr/>
          <a:lstStyle/>
          <a:p>
            <a:fld id="{757B281C-5159-4971-8228-52B9A72E9ED2}" type="datetimeFigureOut">
              <a:rPr lang="es-ES">
                <a:solidFill>
                  <a:prstClr val="black">
                    <a:tint val="75000"/>
                  </a:prstClr>
                </a:solidFill>
              </a:rPr>
              <a:pPr/>
              <a:t>13/06/2019</a:t>
            </a:fld>
            <a:endParaRPr>
              <a:solidFill>
                <a:prstClr val="black">
                  <a:tint val="75000"/>
                </a:prstClr>
              </a:solidFill>
            </a:endParaRPr>
          </a:p>
        </p:txBody>
      </p:sp>
      <p:sp>
        <p:nvSpPr>
          <p:cNvPr id="6" name="Footer Placeholder 5"/>
          <p:cNvSpPr>
            <a:spLocks noGrp="1"/>
          </p:cNvSpPr>
          <p:nvPr>
            <p:ph type="ftr" sz="quarter" idx="11"/>
          </p:nvPr>
        </p:nvSpPr>
        <p:spPr/>
        <p:txBody>
          <a:bodyPr/>
          <a:lstStyle/>
          <a:p>
            <a:endParaRPr>
              <a:solidFill>
                <a:prstClr val="black">
                  <a:tint val="75000"/>
                </a:prstClr>
              </a:solidFill>
            </a:endParaRPr>
          </a:p>
        </p:txBody>
      </p:sp>
      <p:sp>
        <p:nvSpPr>
          <p:cNvPr id="7" name="Slide Number Placeholder 6"/>
          <p:cNvSpPr>
            <a:spLocks noGrp="1"/>
          </p:cNvSpPr>
          <p:nvPr>
            <p:ph type="sldNum" sz="quarter" idx="12"/>
          </p:nvPr>
        </p:nvSpPr>
        <p:spPr/>
        <p:txBody>
          <a:bodyPr/>
          <a:lstStyle/>
          <a:p>
            <a:fld id="{33D6E5A2-EC83-451F-A719-9AC1370DD5CF}" type="slidenum">
              <a:rPr>
                <a:solidFill>
                  <a:prstClr val="black">
                    <a:tint val="75000"/>
                  </a:prstClr>
                </a:solidFill>
              </a:rPr>
              <a:pPr/>
              <a:t>‹Nº›</a:t>
            </a:fld>
            <a:endParaRPr>
              <a:solidFill>
                <a:prstClr val="black">
                  <a:tint val="75000"/>
                </a:prstClr>
              </a:solidFill>
            </a:endParaRPr>
          </a:p>
        </p:txBody>
      </p:sp>
    </p:spTree>
    <p:extLst>
      <p:ext uri="{BB962C8B-B14F-4D97-AF65-F5344CB8AC3E}">
        <p14:creationId xmlns:p14="http://schemas.microsoft.com/office/powerpoint/2010/main" val="1663152295"/>
      </p:ext>
    </p:extLst>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477659A3-649C-4FA2-AEAD-C174D3E81A81}" type="datetimeFigureOut">
              <a:rPr lang="es-ES" smtClean="0"/>
              <a:pPr/>
              <a:t>13/06/2019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CF64B53-6240-4E31-961D-97C07B4BD5FC}" type="slidenum">
              <a:rPr lang="es-ES" smtClean="0"/>
              <a:pPr/>
              <a:t>‹Nº›</a:t>
            </a:fld>
            <a:endParaRPr lang="es-ES"/>
          </a:p>
        </p:txBody>
      </p:sp>
    </p:spTree>
    <p:extLst>
      <p:ext uri="{BB962C8B-B14F-4D97-AF65-F5344CB8AC3E}">
        <p14:creationId xmlns:p14="http://schemas.microsoft.com/office/powerpoint/2010/main" val="30469462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es-ES"/>
              <a:t>Haga clic para modificar el estilo de título del patrón</a:t>
            </a:r>
            <a:endParaRPr/>
          </a:p>
        </p:txBody>
      </p:sp>
      <p:sp>
        <p:nvSpPr>
          <p:cNvPr id="3" name="Vertical Text Placeholder 2"/>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Date Placeholder 3"/>
          <p:cNvSpPr>
            <a:spLocks noGrp="1"/>
          </p:cNvSpPr>
          <p:nvPr>
            <p:ph type="dt" sz="half" idx="10"/>
          </p:nvPr>
        </p:nvSpPr>
        <p:spPr/>
        <p:txBody>
          <a:bodyPr/>
          <a:lstStyle/>
          <a:p>
            <a:fld id="{757B281C-5159-4971-8228-52B9A72E9ED2}" type="datetimeFigureOut">
              <a:rPr lang="es-ES">
                <a:solidFill>
                  <a:prstClr val="black">
                    <a:tint val="75000"/>
                  </a:prstClr>
                </a:solidFill>
              </a:rPr>
              <a:pPr/>
              <a:t>13/06/2019</a:t>
            </a:fld>
            <a:endParaRPr>
              <a:solidFill>
                <a:prstClr val="black">
                  <a:tint val="75000"/>
                </a:prstClr>
              </a:solidFill>
            </a:endParaRPr>
          </a:p>
        </p:txBody>
      </p:sp>
      <p:sp>
        <p:nvSpPr>
          <p:cNvPr id="5" name="Footer Placeholder 4"/>
          <p:cNvSpPr>
            <a:spLocks noGrp="1"/>
          </p:cNvSpPr>
          <p:nvPr>
            <p:ph type="ftr" sz="quarter" idx="11"/>
          </p:nvPr>
        </p:nvSpPr>
        <p:spPr/>
        <p:txBody>
          <a:bodyPr/>
          <a:lstStyle/>
          <a:p>
            <a:endParaRPr>
              <a:solidFill>
                <a:prstClr val="black">
                  <a:tint val="75000"/>
                </a:prstClr>
              </a:solidFill>
            </a:endParaRPr>
          </a:p>
        </p:txBody>
      </p:sp>
      <p:sp>
        <p:nvSpPr>
          <p:cNvPr id="6" name="Slide Number Placeholder 5"/>
          <p:cNvSpPr>
            <a:spLocks noGrp="1"/>
          </p:cNvSpPr>
          <p:nvPr>
            <p:ph type="sldNum" sz="quarter" idx="12"/>
          </p:nvPr>
        </p:nvSpPr>
        <p:spPr/>
        <p:txBody>
          <a:bodyPr/>
          <a:lstStyle/>
          <a:p>
            <a:fld id="{33D6E5A2-EC83-451F-A719-9AC1370DD5CF}" type="slidenum">
              <a:rPr>
                <a:solidFill>
                  <a:prstClr val="black">
                    <a:tint val="75000"/>
                  </a:prstClr>
                </a:solidFill>
              </a:rPr>
              <a:pPr/>
              <a:t>‹Nº›</a:t>
            </a:fld>
            <a:endParaRPr>
              <a:solidFill>
                <a:prstClr val="black">
                  <a:tint val="75000"/>
                </a:prstClr>
              </a:solidFill>
            </a:endParaRPr>
          </a:p>
        </p:txBody>
      </p:sp>
    </p:spTree>
    <p:extLst>
      <p:ext uri="{BB962C8B-B14F-4D97-AF65-F5344CB8AC3E}">
        <p14:creationId xmlns:p14="http://schemas.microsoft.com/office/powerpoint/2010/main" val="539363475"/>
      </p:ext>
    </p:extLst>
  </p:cSld>
  <p:clrMapOvr>
    <a:masterClrMapping/>
  </p:clrMapOvr>
  <p:transition spd="slow">
    <p:wipe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Texto y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pPr eaLnBrk="1" latinLnBrk="0" hangingPunct="1"/>
            <a:r>
              <a:rPr lang="es-ES"/>
              <a:t>Haga clic para modificar el estilo de título del patrón</a:t>
            </a:r>
            <a:endParaRPr/>
          </a:p>
        </p:txBody>
      </p:sp>
      <p:sp>
        <p:nvSpPr>
          <p:cNvPr id="3" name="Vertical Text Placeholder 2"/>
          <p:cNvSpPr>
            <a:spLocks noGrp="1"/>
          </p:cNvSpPr>
          <p:nvPr>
            <p:ph type="body" orient="vert" idx="1"/>
          </p:nvPr>
        </p:nvSpPr>
        <p:spPr>
          <a:xfrm>
            <a:off x="762000" y="274638"/>
            <a:ext cx="5867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Date Placeholder 3"/>
          <p:cNvSpPr>
            <a:spLocks noGrp="1"/>
          </p:cNvSpPr>
          <p:nvPr>
            <p:ph type="dt" sz="half" idx="10"/>
          </p:nvPr>
        </p:nvSpPr>
        <p:spPr/>
        <p:txBody>
          <a:bodyPr/>
          <a:lstStyle/>
          <a:p>
            <a:fld id="{757B281C-5159-4971-8228-52B9A72E9ED2}" type="datetimeFigureOut">
              <a:rPr lang="es-ES">
                <a:solidFill>
                  <a:prstClr val="black">
                    <a:tint val="75000"/>
                  </a:prstClr>
                </a:solidFill>
              </a:rPr>
              <a:pPr/>
              <a:t>13/06/2019</a:t>
            </a:fld>
            <a:endParaRPr>
              <a:solidFill>
                <a:prstClr val="black">
                  <a:tint val="75000"/>
                </a:prstClr>
              </a:solidFill>
            </a:endParaRPr>
          </a:p>
        </p:txBody>
      </p:sp>
      <p:sp>
        <p:nvSpPr>
          <p:cNvPr id="5" name="Footer Placeholder 4"/>
          <p:cNvSpPr>
            <a:spLocks noGrp="1"/>
          </p:cNvSpPr>
          <p:nvPr>
            <p:ph type="ftr" sz="quarter" idx="11"/>
          </p:nvPr>
        </p:nvSpPr>
        <p:spPr/>
        <p:txBody>
          <a:bodyPr/>
          <a:lstStyle/>
          <a:p>
            <a:endParaRPr>
              <a:solidFill>
                <a:prstClr val="black">
                  <a:tint val="75000"/>
                </a:prstClr>
              </a:solidFill>
            </a:endParaRPr>
          </a:p>
        </p:txBody>
      </p:sp>
      <p:sp>
        <p:nvSpPr>
          <p:cNvPr id="6" name="Slide Number Placeholder 5"/>
          <p:cNvSpPr>
            <a:spLocks noGrp="1"/>
          </p:cNvSpPr>
          <p:nvPr>
            <p:ph type="sldNum" sz="quarter" idx="12"/>
          </p:nvPr>
        </p:nvSpPr>
        <p:spPr/>
        <p:txBody>
          <a:bodyPr/>
          <a:lstStyle/>
          <a:p>
            <a:fld id="{33D6E5A2-EC83-451F-A719-9AC1370DD5CF}" type="slidenum">
              <a:rPr>
                <a:solidFill>
                  <a:prstClr val="black">
                    <a:tint val="75000"/>
                  </a:prstClr>
                </a:solidFill>
              </a:rPr>
              <a:pPr/>
              <a:t>‹Nº›</a:t>
            </a:fld>
            <a:endParaRPr>
              <a:solidFill>
                <a:prstClr val="black">
                  <a:tint val="75000"/>
                </a:prstClr>
              </a:solidFill>
            </a:endParaRPr>
          </a:p>
        </p:txBody>
      </p:sp>
    </p:spTree>
    <p:extLst>
      <p:ext uri="{BB962C8B-B14F-4D97-AF65-F5344CB8AC3E}">
        <p14:creationId xmlns:p14="http://schemas.microsoft.com/office/powerpoint/2010/main" val="1559614821"/>
      </p:ext>
    </p:extLst>
  </p:cSld>
  <p:clrMapOvr>
    <a:masterClrMapping/>
  </p:clrMapOvr>
  <p:transition spd="slow">
    <p:wipe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AndTx">
  <p:cSld name="Título, contenido y texto">
    <p:spTree>
      <p:nvGrpSpPr>
        <p:cNvPr id="1" name=""/>
        <p:cNvGrpSpPr/>
        <p:nvPr/>
      </p:nvGrpSpPr>
      <p:grpSpPr>
        <a:xfrm>
          <a:off x="0" y="0"/>
          <a:ext cx="0" cy="0"/>
          <a:chOff x="0" y="0"/>
          <a:chExt cx="0" cy="0"/>
        </a:xfrm>
      </p:grpSpPr>
      <p:sp>
        <p:nvSpPr>
          <p:cNvPr id="2" name="Title 1"/>
          <p:cNvSpPr>
            <a:spLocks noGrp="1"/>
          </p:cNvSpPr>
          <p:nvPr>
            <p:ph type="title"/>
          </p:nvPr>
        </p:nvSpPr>
        <p:spPr>
          <a:xfrm>
            <a:off x="685800" y="355600"/>
            <a:ext cx="8194675" cy="1143000"/>
          </a:xfrm>
        </p:spPr>
        <p:txBody>
          <a:bodyPr/>
          <a:lstStyle/>
          <a:p>
            <a:pPr eaLnBrk="1" latinLnBrk="0" hangingPunct="1"/>
            <a:r>
              <a:rPr lang="es-ES"/>
              <a:t>Haga clic para modificar el estilo de título del patrón</a:t>
            </a:r>
            <a:endParaRPr/>
          </a:p>
        </p:txBody>
      </p:sp>
      <p:sp>
        <p:nvSpPr>
          <p:cNvPr id="3" name="Content Placeholder 2"/>
          <p:cNvSpPr>
            <a:spLocks noGrp="1"/>
          </p:cNvSpPr>
          <p:nvPr>
            <p:ph sz="half" idx="1"/>
          </p:nvPr>
        </p:nvSpPr>
        <p:spPr>
          <a:xfrm>
            <a:off x="673100" y="1497013"/>
            <a:ext cx="3975100" cy="4759325"/>
          </a:xfrm>
        </p:spPr>
        <p:txBody>
          <a:bodyPr/>
          <a:lstStyle>
            <a:lvl4pPr eaLnBrk="1" latinLnBrk="0" hangingPunct="1">
              <a:defRPr kumimoji="0" lang="es-ES" baseline="0"/>
            </a:lvl4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p:txBody>
      </p:sp>
      <p:sp>
        <p:nvSpPr>
          <p:cNvPr id="4" name="Text Placeholder 3"/>
          <p:cNvSpPr>
            <a:spLocks noGrp="1"/>
          </p:cNvSpPr>
          <p:nvPr>
            <p:ph type="body" sz="half" idx="2"/>
          </p:nvPr>
        </p:nvSpPr>
        <p:spPr>
          <a:xfrm>
            <a:off x="4937760" y="1497013"/>
            <a:ext cx="3977640" cy="4759325"/>
          </a:xfrm>
        </p:spPr>
        <p:txBody>
          <a:bodyPr/>
          <a:lstStyle>
            <a:lvl4pPr eaLnBrk="1" latinLnBrk="0" hangingPunct="1">
              <a:defRPr kumimoji="0" lang="es-ES" baseline="0"/>
            </a:lvl4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p:txBody>
      </p:sp>
      <p:sp>
        <p:nvSpPr>
          <p:cNvPr id="5" name="Date Placeholder 3"/>
          <p:cNvSpPr>
            <a:spLocks noGrp="1"/>
          </p:cNvSpPr>
          <p:nvPr>
            <p:ph type="dt" sz="half" idx="10"/>
          </p:nvPr>
        </p:nvSpPr>
        <p:spPr>
          <a:xfrm>
            <a:off x="762000" y="6356350"/>
            <a:ext cx="2133600" cy="365125"/>
          </a:xfrm>
        </p:spPr>
        <p:txBody>
          <a:bodyPr/>
          <a:lstStyle/>
          <a:p>
            <a:fld id="{757B281C-5159-4971-8228-52B9A72E9ED2}" type="datetimeFigureOut">
              <a:rPr lang="es-ES">
                <a:solidFill>
                  <a:prstClr val="black">
                    <a:tint val="75000"/>
                  </a:prstClr>
                </a:solidFill>
              </a:rPr>
              <a:pPr/>
              <a:t>13/06/2019</a:t>
            </a:fld>
            <a:endParaRPr>
              <a:solidFill>
                <a:prstClr val="black">
                  <a:tint val="75000"/>
                </a:prstClr>
              </a:solidFill>
            </a:endParaRPr>
          </a:p>
        </p:txBody>
      </p:sp>
      <p:sp>
        <p:nvSpPr>
          <p:cNvPr id="6" name="Footer Placeholder 4"/>
          <p:cNvSpPr>
            <a:spLocks noGrp="1"/>
          </p:cNvSpPr>
          <p:nvPr>
            <p:ph type="ftr" sz="quarter" idx="11"/>
          </p:nvPr>
        </p:nvSpPr>
        <p:spPr>
          <a:xfrm>
            <a:off x="3352800" y="6356350"/>
            <a:ext cx="2895600" cy="365125"/>
          </a:xfrm>
        </p:spPr>
        <p:txBody>
          <a:bodyPr/>
          <a:lstStyle/>
          <a:p>
            <a:endParaRPr>
              <a:solidFill>
                <a:prstClr val="black">
                  <a:tint val="75000"/>
                </a:prstClr>
              </a:solidFill>
            </a:endParaRPr>
          </a:p>
        </p:txBody>
      </p:sp>
      <p:sp>
        <p:nvSpPr>
          <p:cNvPr id="7" name="Slide Number Placeholder 5"/>
          <p:cNvSpPr>
            <a:spLocks noGrp="1"/>
          </p:cNvSpPr>
          <p:nvPr>
            <p:ph type="sldNum" sz="quarter" idx="12"/>
          </p:nvPr>
        </p:nvSpPr>
        <p:spPr>
          <a:xfrm>
            <a:off x="6705600" y="6356350"/>
            <a:ext cx="2133600" cy="365125"/>
          </a:xfrm>
        </p:spPr>
        <p:txBody>
          <a:bodyPr/>
          <a:lstStyle/>
          <a:p>
            <a:fld id="{33D6E5A2-EC83-451F-A719-9AC1370DD5CF}" type="slidenum">
              <a:rPr>
                <a:solidFill>
                  <a:prstClr val="black">
                    <a:tint val="75000"/>
                  </a:prstClr>
                </a:solidFill>
              </a:rPr>
              <a:pPr/>
              <a:t>‹Nº›</a:t>
            </a:fld>
            <a:endParaRPr>
              <a:solidFill>
                <a:prstClr val="black">
                  <a:tint val="75000"/>
                </a:prstClr>
              </a:solidFill>
            </a:endParaRPr>
          </a:p>
        </p:txBody>
      </p:sp>
    </p:spTree>
    <p:extLst>
      <p:ext uri="{BB962C8B-B14F-4D97-AF65-F5344CB8AC3E}">
        <p14:creationId xmlns:p14="http://schemas.microsoft.com/office/powerpoint/2010/main" val="18496727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es-ES"/>
              <a:t>Haga clic para modificar el estilo de título del patrón</a:t>
            </a:r>
            <a:endParaRPr/>
          </a:p>
        </p:txBody>
      </p:sp>
      <p:sp>
        <p:nvSpPr>
          <p:cNvPr id="3" name="Date Placeholder 2"/>
          <p:cNvSpPr>
            <a:spLocks noGrp="1"/>
          </p:cNvSpPr>
          <p:nvPr>
            <p:ph type="dt" sz="half" idx="10"/>
          </p:nvPr>
        </p:nvSpPr>
        <p:spPr/>
        <p:txBody>
          <a:bodyPr/>
          <a:lstStyle/>
          <a:p>
            <a:fld id="{757B281C-5159-4971-8228-52B9A72E9ED2}" type="datetimeFigureOut">
              <a:rPr lang="es-ES">
                <a:solidFill>
                  <a:prstClr val="black">
                    <a:tint val="75000"/>
                  </a:prstClr>
                </a:solidFill>
              </a:rPr>
              <a:pPr/>
              <a:t>13/06/2019</a:t>
            </a:fld>
            <a:endParaRPr>
              <a:solidFill>
                <a:prstClr val="black">
                  <a:tint val="75000"/>
                </a:prstClr>
              </a:solidFill>
            </a:endParaRPr>
          </a:p>
        </p:txBody>
      </p:sp>
      <p:sp>
        <p:nvSpPr>
          <p:cNvPr id="4" name="Footer Placeholder 3"/>
          <p:cNvSpPr>
            <a:spLocks noGrp="1"/>
          </p:cNvSpPr>
          <p:nvPr>
            <p:ph type="ftr" sz="quarter" idx="11"/>
          </p:nvPr>
        </p:nvSpPr>
        <p:spPr/>
        <p:txBody>
          <a:bodyPr/>
          <a:lstStyle/>
          <a:p>
            <a:endParaRPr>
              <a:solidFill>
                <a:prstClr val="black">
                  <a:tint val="75000"/>
                </a:prstClr>
              </a:solidFill>
            </a:endParaRPr>
          </a:p>
        </p:txBody>
      </p:sp>
      <p:sp>
        <p:nvSpPr>
          <p:cNvPr id="5" name="Slide Number Placeholder 4"/>
          <p:cNvSpPr>
            <a:spLocks noGrp="1"/>
          </p:cNvSpPr>
          <p:nvPr>
            <p:ph type="sldNum" sz="quarter" idx="12"/>
          </p:nvPr>
        </p:nvSpPr>
        <p:spPr/>
        <p:txBody>
          <a:bodyPr/>
          <a:lstStyle/>
          <a:p>
            <a:fld id="{33D6E5A2-EC83-451F-A719-9AC1370DD5CF}" type="slidenum">
              <a:rPr>
                <a:solidFill>
                  <a:prstClr val="black">
                    <a:tint val="75000"/>
                  </a:prstClr>
                </a:solidFill>
              </a:rPr>
              <a:pPr/>
              <a:t>‹Nº›</a:t>
            </a:fld>
            <a:endParaRPr>
              <a:solidFill>
                <a:prstClr val="black">
                  <a:tint val="75000"/>
                </a:prstClr>
              </a:solidFill>
            </a:endParaRPr>
          </a:p>
        </p:txBody>
      </p:sp>
    </p:spTree>
    <p:extLst>
      <p:ext uri="{BB962C8B-B14F-4D97-AF65-F5344CB8AC3E}">
        <p14:creationId xmlns:p14="http://schemas.microsoft.com/office/powerpoint/2010/main" val="1308524361"/>
      </p:ext>
    </p:extLst>
  </p:cSld>
  <p:clrMapOvr>
    <a:masterClrMapping/>
  </p:clrMapOvr>
  <p:transition spd="slow">
    <p:wipe dir="d"/>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s-ES">
                <a:solidFill>
                  <a:prstClr val="black">
                    <a:tint val="75000"/>
                  </a:prstClr>
                </a:solidFill>
              </a:rPr>
              <a:pPr/>
              <a:t>13/06/2019</a:t>
            </a:fld>
            <a:endParaRPr>
              <a:solidFill>
                <a:prstClr val="black">
                  <a:tint val="75000"/>
                </a:prstClr>
              </a:solidFill>
            </a:endParaRPr>
          </a:p>
        </p:txBody>
      </p:sp>
      <p:sp>
        <p:nvSpPr>
          <p:cNvPr id="3" name="Footer Placeholder 2"/>
          <p:cNvSpPr>
            <a:spLocks noGrp="1"/>
          </p:cNvSpPr>
          <p:nvPr>
            <p:ph type="ftr" sz="quarter" idx="11"/>
          </p:nvPr>
        </p:nvSpPr>
        <p:spPr/>
        <p:txBody>
          <a:bodyPr/>
          <a:lstStyle/>
          <a:p>
            <a:endParaRPr>
              <a:solidFill>
                <a:prstClr val="black">
                  <a:tint val="75000"/>
                </a:prstClr>
              </a:solidFill>
            </a:endParaRPr>
          </a:p>
        </p:txBody>
      </p:sp>
      <p:sp>
        <p:nvSpPr>
          <p:cNvPr id="4" name="Slide Number Placeholder 3"/>
          <p:cNvSpPr>
            <a:spLocks noGrp="1"/>
          </p:cNvSpPr>
          <p:nvPr>
            <p:ph type="sldNum" sz="quarter" idx="12"/>
          </p:nvPr>
        </p:nvSpPr>
        <p:spPr/>
        <p:txBody>
          <a:bodyPr/>
          <a:lstStyle/>
          <a:p>
            <a:fld id="{33D6E5A2-EC83-451F-A719-9AC1370DD5CF}" type="slidenum">
              <a:rPr>
                <a:solidFill>
                  <a:prstClr val="black">
                    <a:tint val="75000"/>
                  </a:prstClr>
                </a:solidFill>
              </a:rPr>
              <a:pPr/>
              <a:t>‹Nº›</a:t>
            </a:fld>
            <a:endParaRPr>
              <a:solidFill>
                <a:prstClr val="black">
                  <a:tint val="75000"/>
                </a:prstClr>
              </a:solidFill>
            </a:endParaRPr>
          </a:p>
        </p:txBody>
      </p:sp>
    </p:spTree>
    <p:extLst>
      <p:ext uri="{BB962C8B-B14F-4D97-AF65-F5344CB8AC3E}">
        <p14:creationId xmlns:p14="http://schemas.microsoft.com/office/powerpoint/2010/main" val="738803690"/>
      </p:ext>
    </p:extLst>
  </p:cSld>
  <p:clrMapOvr>
    <a:masterClrMapping/>
  </p:clrMapOvr>
  <p:transition spd="slow">
    <p:wipe dir="d"/>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Solo el fondo">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s-ES">
                <a:solidFill>
                  <a:prstClr val="black">
                    <a:tint val="75000"/>
                  </a:prstClr>
                </a:solidFill>
              </a:rPr>
              <a:pPr/>
              <a:t>13/06/2019</a:t>
            </a:fld>
            <a:endParaRPr>
              <a:solidFill>
                <a:prstClr val="black">
                  <a:tint val="75000"/>
                </a:prstClr>
              </a:solidFill>
            </a:endParaRPr>
          </a:p>
        </p:txBody>
      </p:sp>
      <p:sp>
        <p:nvSpPr>
          <p:cNvPr id="4" name="Footer Placeholder 4"/>
          <p:cNvSpPr>
            <a:spLocks noGrp="1"/>
          </p:cNvSpPr>
          <p:nvPr>
            <p:ph type="ftr" sz="quarter" idx="11"/>
          </p:nvPr>
        </p:nvSpPr>
        <p:spPr>
          <a:xfrm>
            <a:off x="3352800" y="6356350"/>
            <a:ext cx="2895600" cy="365125"/>
          </a:xfrm>
        </p:spPr>
        <p:txBody>
          <a:bodyPr/>
          <a:lstStyle/>
          <a:p>
            <a:endParaRPr>
              <a:solidFill>
                <a:prstClr val="black">
                  <a:tint val="75000"/>
                </a:prstClr>
              </a:solidFill>
            </a:endParaRPr>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a:solidFill>
                  <a:prstClr val="black">
                    <a:tint val="75000"/>
                  </a:prstClr>
                </a:solidFill>
              </a:rPr>
              <a:pPr/>
              <a:t>‹Nº›</a:t>
            </a:fld>
            <a:endParaRPr>
              <a:solidFill>
                <a:prstClr val="black">
                  <a:tint val="75000"/>
                </a:prstClr>
              </a:solidFill>
            </a:endParaRPr>
          </a:p>
        </p:txBody>
      </p:sp>
    </p:spTree>
    <p:extLst>
      <p:ext uri="{BB962C8B-B14F-4D97-AF65-F5344CB8AC3E}">
        <p14:creationId xmlns:p14="http://schemas.microsoft.com/office/powerpoint/2010/main" val="4279566495"/>
      </p:ext>
    </p:extLst>
  </p:cSld>
  <p:clrMapOvr>
    <a:masterClrMapping/>
  </p:clrMapOvr>
  <p:transition spd="slow">
    <p:wipe dir="d"/>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Diseño personalizado">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55278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Diseño personalizado">
    <p:spTree>
      <p:nvGrpSpPr>
        <p:cNvPr id="1" name=""/>
        <p:cNvGrpSpPr/>
        <p:nvPr/>
      </p:nvGrpSpPr>
      <p:grpSpPr>
        <a:xfrm>
          <a:off x="0" y="0"/>
          <a:ext cx="0" cy="0"/>
          <a:chOff x="0" y="0"/>
          <a:chExt cx="0" cy="0"/>
        </a:xfrm>
      </p:grpSpPr>
      <p:sp>
        <p:nvSpPr>
          <p:cNvPr id="16" name="4 Marcador de notas"/>
          <p:cNvSpPr>
            <a:spLocks noGrp="1"/>
          </p:cNvSpPr>
          <p:nvPr>
            <p:ph type="body" sz="quarter" idx="3"/>
          </p:nvPr>
        </p:nvSpPr>
        <p:spPr>
          <a:xfrm>
            <a:off x="467544" y="1710001"/>
            <a:ext cx="8136904" cy="4431982"/>
          </a:xfrm>
          <a:prstGeom prst="rect">
            <a:avLst/>
          </a:prstGeom>
        </p:spPr>
        <p:txBody>
          <a:bodyPr rtlCol="0">
            <a:normAutofit/>
          </a:bodyPr>
          <a:lstStyle>
            <a:lvl1pPr>
              <a:buNone/>
              <a:defRPr sz="1200">
                <a:solidFill>
                  <a:schemeClr val="tx1"/>
                </a:solidFill>
                <a:latin typeface="Lucida Sans Unicode" pitchFamily="34" charset="0"/>
                <a:cs typeface="Lucida Sans Unicode" pitchFamily="34" charset="0"/>
              </a:defRPr>
            </a:lvl1pPr>
            <a:lvl2pPr>
              <a:defRPr sz="1200">
                <a:solidFill>
                  <a:schemeClr val="bg1">
                    <a:lumMod val="65000"/>
                  </a:schemeClr>
                </a:solidFill>
                <a:latin typeface="Lucida Sans Unicode" pitchFamily="34" charset="0"/>
                <a:cs typeface="Lucida Sans Unicode" pitchFamily="34" charset="0"/>
              </a:defRPr>
            </a:lvl2pPr>
            <a:lvl3pPr>
              <a:defRPr sz="1200">
                <a:solidFill>
                  <a:schemeClr val="bg1">
                    <a:lumMod val="65000"/>
                  </a:schemeClr>
                </a:solidFill>
                <a:latin typeface="Lucida Sans Unicode" pitchFamily="34" charset="0"/>
                <a:cs typeface="Lucida Sans Unicode" pitchFamily="34" charset="0"/>
              </a:defRPr>
            </a:lvl3pPr>
            <a:lvl4pPr>
              <a:defRPr sz="1200">
                <a:solidFill>
                  <a:schemeClr val="bg1">
                    <a:lumMod val="65000"/>
                  </a:schemeClr>
                </a:solidFill>
                <a:latin typeface="Lucida Sans Unicode" pitchFamily="34" charset="0"/>
                <a:cs typeface="Lucida Sans Unicode" pitchFamily="34" charset="0"/>
              </a:defRPr>
            </a:lvl4pPr>
            <a:lvl5pPr>
              <a:defRPr sz="1200">
                <a:solidFill>
                  <a:schemeClr val="bg1">
                    <a:lumMod val="65000"/>
                  </a:schemeClr>
                </a:solidFill>
                <a:latin typeface="Lucida Sans Unicode" pitchFamily="34" charset="0"/>
                <a:cs typeface="Lucida Sans Unicode" pitchFamily="34" charset="0"/>
              </a:defRPr>
            </a:lvl5pPr>
          </a:lstStyle>
          <a:p>
            <a:pPr lvl="0"/>
            <a:endParaRPr lang="es-ES" dirty="0"/>
          </a:p>
        </p:txBody>
      </p:sp>
    </p:spTree>
    <p:extLst>
      <p:ext uri="{BB962C8B-B14F-4D97-AF65-F5344CB8AC3E}">
        <p14:creationId xmlns:p14="http://schemas.microsoft.com/office/powerpoint/2010/main" val="2232359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4" name="1 Título"/>
          <p:cNvSpPr>
            <a:spLocks noGrp="1"/>
          </p:cNvSpPr>
          <p:nvPr>
            <p:ph type="title"/>
          </p:nvPr>
        </p:nvSpPr>
        <p:spPr bwMode="auto">
          <a:xfrm>
            <a:off x="1907704" y="535643"/>
            <a:ext cx="5472608" cy="503238"/>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algn="l"/>
            <a:endParaRPr lang="es-ES" sz="1800" b="1" dirty="0">
              <a:latin typeface="Lucida Sans Unicode" pitchFamily="34" charset="0"/>
              <a:cs typeface="Lucida Sans Unicode" pitchFamily="34" charset="0"/>
            </a:endParaRPr>
          </a:p>
        </p:txBody>
      </p:sp>
      <p:sp>
        <p:nvSpPr>
          <p:cNvPr id="5" name="Marcador de pie de página 4"/>
          <p:cNvSpPr>
            <a:spLocks noGrp="1"/>
          </p:cNvSpPr>
          <p:nvPr>
            <p:ph type="ftr" sz="quarter" idx="3"/>
          </p:nvPr>
        </p:nvSpPr>
        <p:spPr>
          <a:xfrm>
            <a:off x="1854200" y="6578600"/>
            <a:ext cx="4343400" cy="236538"/>
          </a:xfrm>
          <a:prstGeom prst="rect">
            <a:avLst/>
          </a:prstGeom>
          <a:noFill/>
        </p:spPr>
        <p:txBody>
          <a:bodyPr vert="horz" wrap="square" lIns="0" tIns="0" rIns="0" bIns="0" numCol="1" anchor="ctr" anchorCtr="0" compatLnSpc="1">
            <a:prstTxWarp prst="textNoShape">
              <a:avLst/>
            </a:prstTxWarp>
          </a:bodyPr>
          <a:lstStyle>
            <a:lvl1pPr>
              <a:defRPr sz="700">
                <a:solidFill>
                  <a:srgbClr val="BFBFBF"/>
                </a:solidFill>
                <a:latin typeface="Lucida Sans Unicode" pitchFamily="34" charset="0"/>
                <a:ea typeface="Lucida Sans Unicode" pitchFamily="34" charset="0"/>
                <a:cs typeface="Lucida Sans Unicode" pitchFamily="34" charset="0"/>
              </a:defRPr>
            </a:lvl1pPr>
          </a:lstStyle>
          <a:p>
            <a:pPr>
              <a:defRPr/>
            </a:pPr>
            <a:r>
              <a:rPr dirty="0"/>
              <a:t>Gómez Acebo &amp; Pombo 2012 </a:t>
            </a:r>
          </a:p>
        </p:txBody>
      </p:sp>
      <p:sp>
        <p:nvSpPr>
          <p:cNvPr id="6" name="Marcador de número de diapositiva 5"/>
          <p:cNvSpPr>
            <a:spLocks noGrp="1"/>
          </p:cNvSpPr>
          <p:nvPr>
            <p:ph type="sldNum" sz="quarter" idx="4"/>
          </p:nvPr>
        </p:nvSpPr>
        <p:spPr>
          <a:xfrm>
            <a:off x="1238250" y="6578600"/>
            <a:ext cx="508000" cy="236538"/>
          </a:xfrm>
          <a:prstGeom prst="rect">
            <a:avLst/>
          </a:prstGeom>
          <a:noFill/>
        </p:spPr>
        <p:txBody>
          <a:bodyPr vert="horz" wrap="square" lIns="0" tIns="0" rIns="0" bIns="0" numCol="1" anchor="ctr" anchorCtr="0" compatLnSpc="1">
            <a:prstTxWarp prst="textNoShape">
              <a:avLst/>
            </a:prstTxWarp>
          </a:bodyPr>
          <a:lstStyle>
            <a:lvl1pPr algn="r">
              <a:defRPr sz="900">
                <a:solidFill>
                  <a:srgbClr val="595959"/>
                </a:solidFill>
                <a:latin typeface="Lucida Sans Unicode" pitchFamily="34" charset="0"/>
                <a:ea typeface="Lucida Sans Unicode" pitchFamily="34" charset="0"/>
                <a:cs typeface="Lucida Sans Unicode" pitchFamily="34" charset="0"/>
              </a:defRPr>
            </a:lvl1pPr>
          </a:lstStyle>
          <a:p>
            <a:pPr>
              <a:defRPr/>
            </a:pPr>
            <a:fld id="{1AF7DBC4-069B-4642-95B7-CE2B5AD523CC}" type="slidenum">
              <a:rPr/>
              <a:pPr>
                <a:defRPr/>
              </a:pPr>
              <a:t>‹Nº›</a:t>
            </a:fld>
            <a:endParaRPr/>
          </a:p>
        </p:txBody>
      </p:sp>
    </p:spTree>
    <p:extLst>
      <p:ext uri="{BB962C8B-B14F-4D97-AF65-F5344CB8AC3E}">
        <p14:creationId xmlns:p14="http://schemas.microsoft.com/office/powerpoint/2010/main" val="3530228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477659A3-649C-4FA2-AEAD-C174D3E81A81}" type="datetimeFigureOut">
              <a:rPr lang="es-ES" smtClean="0"/>
              <a:pPr/>
              <a:t>13/06/2019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CF64B53-6240-4E31-961D-97C07B4BD5FC}" type="slidenum">
              <a:rPr lang="es-ES" smtClean="0"/>
              <a:pPr/>
              <a:t>‹Nº›</a:t>
            </a:fld>
            <a:endParaRPr lang="es-ES"/>
          </a:p>
        </p:txBody>
      </p:sp>
    </p:spTree>
    <p:extLst>
      <p:ext uri="{BB962C8B-B14F-4D97-AF65-F5344CB8AC3E}">
        <p14:creationId xmlns:p14="http://schemas.microsoft.com/office/powerpoint/2010/main" val="1156882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477659A3-649C-4FA2-AEAD-C174D3E81A81}" type="datetimeFigureOut">
              <a:rPr lang="es-ES" smtClean="0"/>
              <a:pPr/>
              <a:t>13/06/2019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CF64B53-6240-4E31-961D-97C07B4BD5FC}" type="slidenum">
              <a:rPr lang="es-ES" smtClean="0"/>
              <a:pPr/>
              <a:t>‹Nº›</a:t>
            </a:fld>
            <a:endParaRPr lang="es-ES"/>
          </a:p>
        </p:txBody>
      </p:sp>
    </p:spTree>
    <p:extLst>
      <p:ext uri="{BB962C8B-B14F-4D97-AF65-F5344CB8AC3E}">
        <p14:creationId xmlns:p14="http://schemas.microsoft.com/office/powerpoint/2010/main" val="494098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477659A3-649C-4FA2-AEAD-C174D3E81A81}" type="datetimeFigureOut">
              <a:rPr lang="es-ES" smtClean="0"/>
              <a:pPr/>
              <a:t>13/06/2019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CF64B53-6240-4E31-961D-97C07B4BD5FC}" type="slidenum">
              <a:rPr lang="es-ES" smtClean="0"/>
              <a:pPr/>
              <a:t>‹Nº›</a:t>
            </a:fld>
            <a:endParaRPr lang="es-ES"/>
          </a:p>
        </p:txBody>
      </p:sp>
    </p:spTree>
    <p:extLst>
      <p:ext uri="{BB962C8B-B14F-4D97-AF65-F5344CB8AC3E}">
        <p14:creationId xmlns:p14="http://schemas.microsoft.com/office/powerpoint/2010/main" val="3597992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477659A3-649C-4FA2-AEAD-C174D3E81A81}" type="datetimeFigureOut">
              <a:rPr lang="es-ES" smtClean="0"/>
              <a:pPr/>
              <a:t>13/06/2019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7CF64B53-6240-4E31-961D-97C07B4BD5FC}" type="slidenum">
              <a:rPr lang="es-ES" smtClean="0"/>
              <a:pPr/>
              <a:t>‹Nº›</a:t>
            </a:fld>
            <a:endParaRPr lang="es-ES"/>
          </a:p>
        </p:txBody>
      </p:sp>
    </p:spTree>
    <p:extLst>
      <p:ext uri="{BB962C8B-B14F-4D97-AF65-F5344CB8AC3E}">
        <p14:creationId xmlns:p14="http://schemas.microsoft.com/office/powerpoint/2010/main" val="1623179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77659A3-649C-4FA2-AEAD-C174D3E81A81}" type="datetimeFigureOut">
              <a:rPr lang="es-ES" smtClean="0"/>
              <a:pPr/>
              <a:t>13/06/2019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CF64B53-6240-4E31-961D-97C07B4BD5FC}" type="slidenum">
              <a:rPr lang="es-ES" smtClean="0"/>
              <a:pPr/>
              <a:t>‹Nº›</a:t>
            </a:fld>
            <a:endParaRPr lang="es-ES"/>
          </a:p>
        </p:txBody>
      </p:sp>
    </p:spTree>
    <p:extLst>
      <p:ext uri="{BB962C8B-B14F-4D97-AF65-F5344CB8AC3E}">
        <p14:creationId xmlns:p14="http://schemas.microsoft.com/office/powerpoint/2010/main" val="3733080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477659A3-649C-4FA2-AEAD-C174D3E81A81}" type="datetimeFigureOut">
              <a:rPr lang="es-ES" smtClean="0"/>
              <a:pPr/>
              <a:t>13/06/2019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CF64B53-6240-4E31-961D-97C07B4BD5FC}" type="slidenum">
              <a:rPr lang="es-ES" smtClean="0"/>
              <a:pPr/>
              <a:t>‹Nº›</a:t>
            </a:fld>
            <a:endParaRPr lang="es-ES"/>
          </a:p>
        </p:txBody>
      </p:sp>
    </p:spTree>
    <p:extLst>
      <p:ext uri="{BB962C8B-B14F-4D97-AF65-F5344CB8AC3E}">
        <p14:creationId xmlns:p14="http://schemas.microsoft.com/office/powerpoint/2010/main" val="806012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477659A3-649C-4FA2-AEAD-C174D3E81A81}" type="datetimeFigureOut">
              <a:rPr lang="es-ES" smtClean="0"/>
              <a:pPr/>
              <a:t>13/06/2019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CF64B53-6240-4E31-961D-97C07B4BD5FC}" type="slidenum">
              <a:rPr lang="es-ES" smtClean="0"/>
              <a:pPr/>
              <a:t>‹Nº›</a:t>
            </a:fld>
            <a:endParaRPr lang="es-ES"/>
          </a:p>
        </p:txBody>
      </p:sp>
    </p:spTree>
    <p:extLst>
      <p:ext uri="{BB962C8B-B14F-4D97-AF65-F5344CB8AC3E}">
        <p14:creationId xmlns:p14="http://schemas.microsoft.com/office/powerpoint/2010/main" val="4103999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theme" Target="../theme/theme2.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19" Type="http://schemas.openxmlformats.org/officeDocument/2006/relationships/image" Target="../media/image2.png"/><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7659A3-649C-4FA2-AEAD-C174D3E81A81}" type="datetimeFigureOut">
              <a:rPr lang="es-ES" smtClean="0"/>
              <a:pPr/>
              <a:t>13/06/2019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F64B53-6240-4E31-961D-97C07B4BD5FC}" type="slidenum">
              <a:rPr lang="es-ES" smtClean="0"/>
              <a:pPr/>
              <a:t>‹Nº›</a:t>
            </a:fld>
            <a:endParaRPr lang="es-ES"/>
          </a:p>
        </p:txBody>
      </p:sp>
    </p:spTree>
    <p:extLst>
      <p:ext uri="{BB962C8B-B14F-4D97-AF65-F5344CB8AC3E}">
        <p14:creationId xmlns:p14="http://schemas.microsoft.com/office/powerpoint/2010/main" val="709302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97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8"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pPr eaLnBrk="1" latinLnBrk="0" hangingPunct="1"/>
            <a:r>
              <a:rPr kumimoji="0" lang="es-ES"/>
              <a:t>Haga clic para modificar el estilo de título del patrón</a:t>
            </a:r>
            <a:endParaRPr kumimoji="0" lang="en-US"/>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eaLnBrk="1" latinLnBrk="0" hangingPunct="1">
              <a:defRPr kumimoji="0" lang="es-ES" sz="1200">
                <a:solidFill>
                  <a:schemeClr val="tx1">
                    <a:tint val="75000"/>
                  </a:schemeClr>
                </a:solidFill>
              </a:defRPr>
            </a:lvl1pPr>
          </a:lstStyle>
          <a:p>
            <a:fld id="{757B281C-5159-4971-8228-52B9A72E9ED2}" type="datetimeFigureOut">
              <a:rPr lang="es-ES">
                <a:solidFill>
                  <a:prstClr val="black">
                    <a:tint val="75000"/>
                  </a:prstClr>
                </a:solidFill>
              </a:rPr>
              <a:pPr/>
              <a:t>13/06/2019</a:t>
            </a:fld>
            <a:endParaRPr>
              <a:solidFill>
                <a:prstClr val="black">
                  <a:tint val="75000"/>
                </a:prstClr>
              </a:solidFill>
            </a:endParaRPr>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eaLnBrk="1" latinLnBrk="0" hangingPunct="1">
              <a:defRPr kumimoji="0" lang="es-ES" sz="1200">
                <a:solidFill>
                  <a:schemeClr val="tx1">
                    <a:tint val="75000"/>
                  </a:schemeClr>
                </a:solidFill>
              </a:defRPr>
            </a:lvl1pPr>
          </a:lstStyle>
          <a:p>
            <a:endParaRPr>
              <a:solidFill>
                <a:prstClr val="black">
                  <a:tint val="75000"/>
                </a:prstClr>
              </a:solidFill>
            </a:endParaRPr>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eaLnBrk="1" latinLnBrk="0" hangingPunct="1">
              <a:defRPr kumimoji="0" lang="es-ES" sz="1200">
                <a:solidFill>
                  <a:schemeClr val="tx1">
                    <a:tint val="75000"/>
                  </a:schemeClr>
                </a:solidFill>
              </a:defRPr>
            </a:lvl1pPr>
          </a:lstStyle>
          <a:p>
            <a:fld id="{33D6E5A2-EC83-451F-A719-9AC1370DD5CF}" type="slidenum">
              <a:rPr>
                <a:solidFill>
                  <a:prstClr val="black">
                    <a:tint val="75000"/>
                  </a:prstClr>
                </a:solidFill>
              </a:rPr>
              <a:pPr/>
              <a:t>‹Nº›</a:t>
            </a:fld>
            <a:endParaRPr>
              <a:solidFill>
                <a:prstClr val="black">
                  <a:tint val="75000"/>
                </a:prstClr>
              </a:solidFill>
            </a:endParaRPr>
          </a:p>
        </p:txBody>
      </p:sp>
      <p:pic>
        <p:nvPicPr>
          <p:cNvPr id="8" name="Picture 7"/>
          <p:cNvPicPr>
            <a:picLocks noChangeAspect="1"/>
          </p:cNvPicPr>
          <p:nvPr/>
        </p:nvPicPr>
        <p:blipFill rotWithShape="1">
          <a:blip r:embed="rId19"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extLst>
      <p:ext uri="{BB962C8B-B14F-4D97-AF65-F5344CB8AC3E}">
        <p14:creationId xmlns:p14="http://schemas.microsoft.com/office/powerpoint/2010/main" val="3986284893"/>
      </p:ext>
    </p:extLst>
  </p:cSld>
  <p:clrMap bg1="lt1" tx1="dk1" bg2="lt2" tx2="dk2" accent1="accent1" accent2="accent2" accent3="accent3" accent4="accent4" accent5="accent5" accent6="accent6" hlink="hlink" folHlink="folHlink"/>
  <p:sldLayoutIdLst>
    <p:sldLayoutId id="2147483939" r:id="rId1"/>
    <p:sldLayoutId id="2147483940" r:id="rId2"/>
    <p:sldLayoutId id="2147483941" r:id="rId3"/>
    <p:sldLayoutId id="2147483942" r:id="rId4"/>
    <p:sldLayoutId id="2147483943" r:id="rId5"/>
    <p:sldLayoutId id="2147483944" r:id="rId6"/>
    <p:sldLayoutId id="2147483945" r:id="rId7"/>
    <p:sldLayoutId id="2147483946" r:id="rId8"/>
    <p:sldLayoutId id="2147483947" r:id="rId9"/>
    <p:sldLayoutId id="2147483948" r:id="rId10"/>
    <p:sldLayoutId id="2147483949" r:id="rId11"/>
    <p:sldLayoutId id="2147483950" r:id="rId12"/>
    <p:sldLayoutId id="2147483951" r:id="rId13"/>
    <p:sldLayoutId id="2147483952" r:id="rId14"/>
    <p:sldLayoutId id="2147483953" r:id="rId15"/>
    <p:sldLayoutId id="2147483954" r:id="rId16"/>
  </p:sldLayoutIdLst>
  <p:transition spd="slow">
    <p:wipe dir="d"/>
  </p:transition>
  <p:txStyles>
    <p:titleStyle>
      <a:lvl1pPr algn="l" defTabSz="914400" rtl="0" eaLnBrk="1" latinLnBrk="0" hangingPunct="1">
        <a:spcBef>
          <a:spcPct val="0"/>
        </a:spcBef>
        <a:buNone/>
        <a:defRPr kumimoji="0" lang="es-ES"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0" lang="es-ES"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s-ES"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s-ES"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9pPr>
    </p:bodyStyle>
    <p:otherStyle>
      <a:defPPr>
        <a:defRPr kumimoji="0" lang="es-ES"/>
      </a:defPPr>
      <a:lvl1pPr marL="0" algn="l" defTabSz="914400" rtl="0" eaLnBrk="1" latinLnBrk="0" hangingPunct="1">
        <a:defRPr kumimoji="0" lang="es-ES" sz="1800" kern="1200">
          <a:solidFill>
            <a:schemeClr val="tx1"/>
          </a:solidFill>
          <a:latin typeface="+mn-lt"/>
          <a:ea typeface="+mn-ea"/>
          <a:cs typeface="+mn-cs"/>
        </a:defRPr>
      </a:lvl1pPr>
      <a:lvl2pPr marL="457200" algn="l" defTabSz="914400" rtl="0" eaLnBrk="1" latinLnBrk="0" hangingPunct="1">
        <a:defRPr kumimoji="0" lang="es-ES" sz="1800" kern="1200">
          <a:solidFill>
            <a:schemeClr val="tx1"/>
          </a:solidFill>
          <a:latin typeface="+mn-lt"/>
          <a:ea typeface="+mn-ea"/>
          <a:cs typeface="+mn-cs"/>
        </a:defRPr>
      </a:lvl2pPr>
      <a:lvl3pPr marL="914400" algn="l" defTabSz="914400" rtl="0" eaLnBrk="1" latinLnBrk="0" hangingPunct="1">
        <a:defRPr kumimoji="0" lang="es-ES" sz="1800" kern="1200">
          <a:solidFill>
            <a:schemeClr val="tx1"/>
          </a:solidFill>
          <a:latin typeface="+mn-lt"/>
          <a:ea typeface="+mn-ea"/>
          <a:cs typeface="+mn-cs"/>
        </a:defRPr>
      </a:lvl3pPr>
      <a:lvl4pPr marL="1371600" algn="l" defTabSz="914400" rtl="0" eaLnBrk="1" latinLnBrk="0" hangingPunct="1">
        <a:defRPr kumimoji="0" lang="es-ES" sz="1800" kern="1200">
          <a:solidFill>
            <a:schemeClr val="tx1"/>
          </a:solidFill>
          <a:latin typeface="+mn-lt"/>
          <a:ea typeface="+mn-ea"/>
          <a:cs typeface="+mn-cs"/>
        </a:defRPr>
      </a:lvl4pPr>
      <a:lvl5pPr marL="1828800" algn="l" defTabSz="914400" rtl="0" eaLnBrk="1" latinLnBrk="0" hangingPunct="1">
        <a:defRPr kumimoji="0" lang="es-ES" sz="1800" kern="1200">
          <a:solidFill>
            <a:schemeClr val="tx1"/>
          </a:solidFill>
          <a:latin typeface="+mn-lt"/>
          <a:ea typeface="+mn-ea"/>
          <a:cs typeface="+mn-cs"/>
        </a:defRPr>
      </a:lvl5pPr>
      <a:lvl6pPr marL="2286000" algn="l" defTabSz="914400" rtl="0" eaLnBrk="1" latinLnBrk="0" hangingPunct="1">
        <a:defRPr kumimoji="0" lang="es-ES" sz="1800" kern="1200">
          <a:solidFill>
            <a:schemeClr val="tx1"/>
          </a:solidFill>
          <a:latin typeface="+mn-lt"/>
          <a:ea typeface="+mn-ea"/>
          <a:cs typeface="+mn-cs"/>
        </a:defRPr>
      </a:lvl6pPr>
      <a:lvl7pPr marL="2743200" algn="l" defTabSz="914400" rtl="0" eaLnBrk="1" latinLnBrk="0" hangingPunct="1">
        <a:defRPr kumimoji="0" lang="es-ES" sz="1800" kern="1200">
          <a:solidFill>
            <a:schemeClr val="tx1"/>
          </a:solidFill>
          <a:latin typeface="+mn-lt"/>
          <a:ea typeface="+mn-ea"/>
          <a:cs typeface="+mn-cs"/>
        </a:defRPr>
      </a:lvl7pPr>
      <a:lvl8pPr marL="3200400" algn="l" defTabSz="914400" rtl="0" eaLnBrk="1" latinLnBrk="0" hangingPunct="1">
        <a:defRPr kumimoji="0" lang="es-ES" sz="1800" kern="1200">
          <a:solidFill>
            <a:schemeClr val="tx1"/>
          </a:solidFill>
          <a:latin typeface="+mn-lt"/>
          <a:ea typeface="+mn-ea"/>
          <a:cs typeface="+mn-cs"/>
        </a:defRPr>
      </a:lvl8pPr>
      <a:lvl9pPr marL="3657600" algn="l" defTabSz="914400" rtl="0" eaLnBrk="1" latinLnBrk="0" hangingPunct="1">
        <a:defRPr kumimoji="0" lang="es-ES"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notesSlide" Target="../notesSlides/notesSlide8.xml"/><Relationship Id="rId4"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6.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4.xml"/><Relationship Id="rId4"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6.xml"/></Relationships>
</file>

<file path=ppt/slides/_rels/slide4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6.xml"/></Relationships>
</file>

<file path=ppt/slides/_rels/slide4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6.xml"/></Relationships>
</file>

<file path=ppt/slides/_rels/slide4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6.xml"/></Relationships>
</file>

<file path=ppt/slides/_rels/slide5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3528" y="692696"/>
            <a:ext cx="8352928" cy="5976664"/>
          </a:xfrm>
          <a:prstGeom prst="rect">
            <a:avLst/>
          </a:prstGeom>
          <a:noFill/>
        </p:spPr>
        <p:txBody>
          <a:bodyPr wrap="square" rtlCol="0">
            <a:normAutofit/>
          </a:bodyPr>
          <a:lstStyle/>
          <a:p>
            <a:pPr algn="ctr"/>
            <a:endParaRPr lang="es-ES" sz="6000" b="1" dirty="0"/>
          </a:p>
          <a:p>
            <a:pPr algn="ctr"/>
            <a:endParaRPr lang="es-ES" sz="5400" b="1" dirty="0"/>
          </a:p>
          <a:p>
            <a:pPr algn="ctr"/>
            <a:r>
              <a:rPr lang="es-ES" sz="5400" b="1" dirty="0"/>
              <a:t>La contratación temporal: </a:t>
            </a:r>
          </a:p>
          <a:p>
            <a:pPr algn="ctr"/>
            <a:r>
              <a:rPr lang="es-ES" sz="5400" b="1" dirty="0"/>
              <a:t>Estado de la cuestión</a:t>
            </a:r>
          </a:p>
          <a:p>
            <a:pPr algn="ctr"/>
            <a:endParaRPr lang="es-ES" sz="5400" b="1" dirty="0"/>
          </a:p>
          <a:p>
            <a:pPr algn="ctr"/>
            <a:endParaRPr lang="es-ES" sz="5400" b="1" dirty="0"/>
          </a:p>
          <a:p>
            <a:pPr algn="r"/>
            <a:r>
              <a:rPr lang="es-ES" sz="2600" b="1" dirty="0">
                <a:solidFill>
                  <a:srgbClr val="00B050"/>
                </a:solidFill>
              </a:rPr>
              <a:t>Junio  2019</a:t>
            </a:r>
          </a:p>
          <a:p>
            <a:pPr algn="r"/>
            <a:r>
              <a:rPr lang="es-ES" sz="2000" dirty="0">
                <a:solidFill>
                  <a:prstClr val="black"/>
                </a:solidFill>
              </a:rPr>
              <a:t>Antonio V. </a:t>
            </a:r>
            <a:r>
              <a:rPr lang="es-ES" sz="2000" dirty="0" err="1">
                <a:solidFill>
                  <a:prstClr val="black"/>
                </a:solidFill>
              </a:rPr>
              <a:t>Sempere</a:t>
            </a:r>
            <a:r>
              <a:rPr lang="es-ES" sz="2000" dirty="0">
                <a:solidFill>
                  <a:prstClr val="black"/>
                </a:solidFill>
              </a:rPr>
              <a:t> Navarro</a:t>
            </a:r>
          </a:p>
        </p:txBody>
      </p:sp>
      <p:pic>
        <p:nvPicPr>
          <p:cNvPr id="12" name="Picture 1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191000" y="-315416"/>
            <a:ext cx="7765662" cy="16476125"/>
          </a:xfrm>
          <a:prstGeom prst="rect">
            <a:avLst/>
          </a:prstGeom>
        </p:spPr>
      </p:pic>
    </p:spTree>
    <p:extLst>
      <p:ext uri="{BB962C8B-B14F-4D97-AF65-F5344CB8AC3E}">
        <p14:creationId xmlns:p14="http://schemas.microsoft.com/office/powerpoint/2010/main" val="3865128088"/>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1 Título"/>
          <p:cNvSpPr>
            <a:spLocks noGrp="1"/>
          </p:cNvSpPr>
          <p:nvPr>
            <p:ph type="title" idx="4294967295"/>
          </p:nvPr>
        </p:nvSpPr>
        <p:spPr>
          <a:xfrm>
            <a:off x="2195513" y="260350"/>
            <a:ext cx="5976887" cy="1009650"/>
          </a:xfrm>
        </p:spPr>
        <p:txBody>
          <a:bodyPr anchor="t">
            <a:normAutofit/>
          </a:bodyPr>
          <a:lstStyle/>
          <a:p>
            <a:pPr algn="ctr" eaLnBrk="1" hangingPunct="1"/>
            <a:br>
              <a:rPr lang="es-ES" altLang="es-ES" sz="1800" dirty="0">
                <a:solidFill>
                  <a:srgbClr val="00B050"/>
                </a:solidFill>
                <a:cs typeface="Lucida Sans Unicode" pitchFamily="34" charset="0"/>
              </a:rPr>
            </a:br>
            <a:r>
              <a:rPr lang="es-ES" altLang="es-ES" sz="2400" b="1" dirty="0">
                <a:solidFill>
                  <a:srgbClr val="00B050"/>
                </a:solidFill>
              </a:rPr>
              <a:t>Entra en escena el empleo público español</a:t>
            </a:r>
            <a:endParaRPr lang="es-ES" altLang="es-ES" sz="2400" b="1" dirty="0">
              <a:solidFill>
                <a:srgbClr val="00B050"/>
              </a:solidFill>
              <a:cs typeface="Lucida Sans Unicode" pitchFamily="34" charset="0"/>
            </a:endParaRPr>
          </a:p>
        </p:txBody>
      </p:sp>
      <p:sp>
        <p:nvSpPr>
          <p:cNvPr id="21507" name="2 Marcador de contenido"/>
          <p:cNvSpPr>
            <a:spLocks noGrp="1"/>
          </p:cNvSpPr>
          <p:nvPr>
            <p:ph idx="4294967295"/>
          </p:nvPr>
        </p:nvSpPr>
        <p:spPr>
          <a:xfrm>
            <a:off x="1151731" y="1628775"/>
            <a:ext cx="7740749" cy="4895850"/>
          </a:xfrm>
        </p:spPr>
        <p:txBody>
          <a:bodyPr rtlCol="0">
            <a:normAutofit/>
          </a:bodyPr>
          <a:lstStyle/>
          <a:p>
            <a:pPr marL="0" indent="0">
              <a:buNone/>
            </a:pPr>
            <a:r>
              <a:rPr lang="es-ES" b="1" dirty="0">
                <a:solidFill>
                  <a:srgbClr val="FF0000"/>
                </a:solidFill>
              </a:rPr>
              <a:t>22 diciembre 2010 (C-444/09 y C-456/09), </a:t>
            </a:r>
            <a:r>
              <a:rPr lang="es-ES" b="1" dirty="0" err="1">
                <a:solidFill>
                  <a:srgbClr val="FF0000"/>
                </a:solidFill>
              </a:rPr>
              <a:t>Gavieiro</a:t>
            </a:r>
            <a:endParaRPr lang="es-ES" b="1" dirty="0">
              <a:solidFill>
                <a:srgbClr val="FF0000"/>
              </a:solidFill>
            </a:endParaRPr>
          </a:p>
          <a:p>
            <a:pPr lvl="0" algn="just"/>
            <a:endParaRPr lang="es-ES" sz="2400" dirty="0"/>
          </a:p>
          <a:p>
            <a:pPr lvl="0" algn="just"/>
            <a:r>
              <a:rPr lang="es-ES" sz="2400" dirty="0"/>
              <a:t>El principio de </a:t>
            </a:r>
            <a:r>
              <a:rPr lang="es-ES" sz="2400" u="sng" dirty="0"/>
              <a:t>no discriminación</a:t>
            </a:r>
            <a:r>
              <a:rPr lang="es-ES" sz="2400" dirty="0"/>
              <a:t> entre fijos y temporales es </a:t>
            </a:r>
            <a:r>
              <a:rPr lang="es-ES" sz="2400" b="1" dirty="0"/>
              <a:t>directamente </a:t>
            </a:r>
            <a:r>
              <a:rPr lang="es-ES" sz="2400" b="1" dirty="0" err="1"/>
              <a:t>invocable</a:t>
            </a:r>
            <a:r>
              <a:rPr lang="es-ES" sz="2400" dirty="0"/>
              <a:t> frente al Estado. Aplicación a funcionarios interinos. </a:t>
            </a:r>
          </a:p>
          <a:p>
            <a:pPr lvl="0" algn="just"/>
            <a:r>
              <a:rPr lang="es-ES" sz="2400" dirty="0"/>
              <a:t>Es discriminatorio negar el complemento salarial por </a:t>
            </a:r>
            <a:r>
              <a:rPr lang="es-ES" sz="2400" b="1" dirty="0"/>
              <a:t>antigüedad</a:t>
            </a:r>
            <a:r>
              <a:rPr lang="es-ES" sz="2400" dirty="0"/>
              <a:t> a este personal mientras se le reconoce a los funcionarios de carrera comparables. </a:t>
            </a:r>
          </a:p>
          <a:p>
            <a:pPr lvl="0" algn="just"/>
            <a:r>
              <a:rPr lang="es-ES" sz="2400" dirty="0"/>
              <a:t>Cobro de trienios: efecto desde fin fecha transposición de la Directiva.</a:t>
            </a:r>
          </a:p>
        </p:txBody>
      </p:sp>
      <p:sp>
        <p:nvSpPr>
          <p:cNvPr id="21508" name="4 CuadroTexto"/>
          <p:cNvSpPr txBox="1">
            <a:spLocks noChangeArrowheads="1"/>
          </p:cNvSpPr>
          <p:nvPr/>
        </p:nvSpPr>
        <p:spPr bwMode="auto">
          <a:xfrm>
            <a:off x="468313" y="1700213"/>
            <a:ext cx="1366837" cy="2554545"/>
          </a:xfrm>
          <a:prstGeom prst="rect">
            <a:avLst/>
          </a:prstGeom>
          <a:noFill/>
          <a:ln w="9525">
            <a:noFill/>
            <a:miter lim="800000"/>
            <a:headEnd/>
            <a:tailEnd/>
          </a:ln>
        </p:spPr>
        <p:txBody>
          <a:bodyPr>
            <a:spAutoFit/>
          </a:bodyPr>
          <a:lstStyle/>
          <a:p>
            <a:pPr>
              <a:defRPr/>
            </a:pPr>
            <a:endParaRPr lang="es-ES" sz="8000" b="1" dirty="0">
              <a:solidFill>
                <a:prstClr val="white">
                  <a:lumMod val="50000"/>
                </a:prstClr>
              </a:solidFill>
              <a:latin typeface="Arial" pitchFamily="34" charset="0"/>
            </a:endParaRPr>
          </a:p>
          <a:p>
            <a:pPr>
              <a:defRPr/>
            </a:pPr>
            <a:r>
              <a:rPr lang="es-ES" sz="8000" b="1" dirty="0">
                <a:solidFill>
                  <a:prstClr val="white">
                    <a:lumMod val="50000"/>
                  </a:prstClr>
                </a:solidFill>
                <a:latin typeface="Arial" pitchFamily="34" charset="0"/>
              </a:rPr>
              <a:t> </a:t>
            </a:r>
          </a:p>
        </p:txBody>
      </p:sp>
    </p:spTree>
    <p:extLst>
      <p:ext uri="{BB962C8B-B14F-4D97-AF65-F5344CB8AC3E}">
        <p14:creationId xmlns:p14="http://schemas.microsoft.com/office/powerpoint/2010/main" val="3519392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1 Título"/>
          <p:cNvSpPr>
            <a:spLocks noGrp="1"/>
          </p:cNvSpPr>
          <p:nvPr>
            <p:ph type="title" idx="4294967295"/>
          </p:nvPr>
        </p:nvSpPr>
        <p:spPr>
          <a:xfrm>
            <a:off x="1259633" y="260350"/>
            <a:ext cx="6912768" cy="1009650"/>
          </a:xfrm>
        </p:spPr>
        <p:txBody>
          <a:bodyPr anchor="t">
            <a:normAutofit/>
          </a:bodyPr>
          <a:lstStyle/>
          <a:p>
            <a:pPr algn="ctr" eaLnBrk="1" hangingPunct="1"/>
            <a:br>
              <a:rPr lang="es-ES" altLang="es-ES" sz="1800" dirty="0">
                <a:solidFill>
                  <a:srgbClr val="00B050"/>
                </a:solidFill>
                <a:cs typeface="Lucida Sans Unicode" pitchFamily="34" charset="0"/>
              </a:rPr>
            </a:br>
            <a:r>
              <a:rPr lang="es-ES" altLang="es-ES" sz="2400" b="1" dirty="0">
                <a:solidFill>
                  <a:srgbClr val="00B050"/>
                </a:solidFill>
              </a:rPr>
              <a:t>Aplicación directa o mediata….</a:t>
            </a:r>
            <a:endParaRPr lang="es-ES" altLang="es-ES" sz="2400" b="1" dirty="0">
              <a:solidFill>
                <a:srgbClr val="00B050"/>
              </a:solidFill>
              <a:cs typeface="Lucida Sans Unicode" pitchFamily="34" charset="0"/>
            </a:endParaRPr>
          </a:p>
        </p:txBody>
      </p:sp>
      <p:sp>
        <p:nvSpPr>
          <p:cNvPr id="21507" name="2 Marcador de contenido"/>
          <p:cNvSpPr>
            <a:spLocks noGrp="1"/>
          </p:cNvSpPr>
          <p:nvPr>
            <p:ph idx="4294967295"/>
          </p:nvPr>
        </p:nvSpPr>
        <p:spPr>
          <a:xfrm>
            <a:off x="1151731" y="1628775"/>
            <a:ext cx="7740749" cy="4895850"/>
          </a:xfrm>
        </p:spPr>
        <p:txBody>
          <a:bodyPr rtlCol="0">
            <a:normAutofit/>
          </a:bodyPr>
          <a:lstStyle/>
          <a:p>
            <a:pPr marL="0" indent="0">
              <a:buNone/>
            </a:pPr>
            <a:r>
              <a:rPr lang="es-ES" b="1" dirty="0">
                <a:solidFill>
                  <a:srgbClr val="FF0000"/>
                </a:solidFill>
              </a:rPr>
              <a:t>STJUE de 10 de marzo de 2011 (C-109/09), </a:t>
            </a:r>
            <a:r>
              <a:rPr lang="es-ES" b="1" dirty="0" err="1">
                <a:solidFill>
                  <a:srgbClr val="FF0000"/>
                </a:solidFill>
              </a:rPr>
              <a:t>Kumpan</a:t>
            </a:r>
            <a:endParaRPr lang="es-ES" sz="2400" b="1" dirty="0">
              <a:solidFill>
                <a:srgbClr val="FF0000"/>
              </a:solidFill>
            </a:endParaRPr>
          </a:p>
          <a:p>
            <a:pPr lvl="0" algn="just"/>
            <a:endParaRPr lang="es-ES" sz="2400" dirty="0"/>
          </a:p>
          <a:p>
            <a:pPr lvl="0" algn="just"/>
            <a:r>
              <a:rPr lang="es-ES" sz="2400" dirty="0"/>
              <a:t>La exigencia de razones objetivas para permitir la renovación de contratos temporales no es incondicional y lo suficientemente precisa para que un particular pueda invocarla. </a:t>
            </a:r>
          </a:p>
          <a:p>
            <a:pPr lvl="0" algn="just"/>
            <a:endParaRPr lang="es-ES" sz="2400" dirty="0"/>
          </a:p>
          <a:p>
            <a:pPr algn="just"/>
            <a:r>
              <a:rPr lang="es-ES" sz="2400" dirty="0"/>
              <a:t>Pero debe buscarse </a:t>
            </a:r>
            <a:r>
              <a:rPr lang="es-ES" sz="2400" b="1" dirty="0"/>
              <a:t>la interpretación conforme del Derecho interno</a:t>
            </a:r>
            <a:r>
              <a:rPr lang="es-ES" sz="2400" dirty="0"/>
              <a:t> cuando haya habido abusos como consecuencia de la utilización sucesiva de contratos de trabajo de duración determinada</a:t>
            </a:r>
          </a:p>
        </p:txBody>
      </p:sp>
      <p:sp>
        <p:nvSpPr>
          <p:cNvPr id="21508" name="4 CuadroTexto"/>
          <p:cNvSpPr txBox="1">
            <a:spLocks noChangeArrowheads="1"/>
          </p:cNvSpPr>
          <p:nvPr/>
        </p:nvSpPr>
        <p:spPr bwMode="auto">
          <a:xfrm>
            <a:off x="468313" y="1700213"/>
            <a:ext cx="1366837" cy="2554545"/>
          </a:xfrm>
          <a:prstGeom prst="rect">
            <a:avLst/>
          </a:prstGeom>
          <a:noFill/>
          <a:ln w="9525">
            <a:noFill/>
            <a:miter lim="800000"/>
            <a:headEnd/>
            <a:tailEnd/>
          </a:ln>
        </p:spPr>
        <p:txBody>
          <a:bodyPr>
            <a:spAutoFit/>
          </a:bodyPr>
          <a:lstStyle/>
          <a:p>
            <a:pPr>
              <a:defRPr/>
            </a:pPr>
            <a:endParaRPr lang="es-ES" sz="8000" b="1" dirty="0">
              <a:solidFill>
                <a:prstClr val="white">
                  <a:lumMod val="50000"/>
                </a:prstClr>
              </a:solidFill>
              <a:latin typeface="Arial" pitchFamily="34" charset="0"/>
            </a:endParaRPr>
          </a:p>
          <a:p>
            <a:pPr>
              <a:defRPr/>
            </a:pPr>
            <a:r>
              <a:rPr lang="es-ES" sz="8000" b="1" dirty="0">
                <a:solidFill>
                  <a:prstClr val="white">
                    <a:lumMod val="50000"/>
                  </a:prstClr>
                </a:solidFill>
                <a:latin typeface="Arial" pitchFamily="34" charset="0"/>
              </a:rPr>
              <a:t> </a:t>
            </a:r>
          </a:p>
        </p:txBody>
      </p:sp>
    </p:spTree>
    <p:extLst>
      <p:ext uri="{BB962C8B-B14F-4D97-AF65-F5344CB8AC3E}">
        <p14:creationId xmlns:p14="http://schemas.microsoft.com/office/powerpoint/2010/main" val="2481530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1 Título"/>
          <p:cNvSpPr>
            <a:spLocks noGrp="1"/>
          </p:cNvSpPr>
          <p:nvPr>
            <p:ph type="title" idx="4294967295"/>
          </p:nvPr>
        </p:nvSpPr>
        <p:spPr>
          <a:xfrm>
            <a:off x="1259633" y="260350"/>
            <a:ext cx="6912768" cy="1009650"/>
          </a:xfrm>
        </p:spPr>
        <p:txBody>
          <a:bodyPr anchor="t">
            <a:normAutofit/>
          </a:bodyPr>
          <a:lstStyle/>
          <a:p>
            <a:pPr algn="ctr" eaLnBrk="1" hangingPunct="1"/>
            <a:br>
              <a:rPr lang="es-ES" altLang="es-ES" sz="1800" dirty="0">
                <a:solidFill>
                  <a:srgbClr val="00B050"/>
                </a:solidFill>
                <a:cs typeface="Lucida Sans Unicode" pitchFamily="34" charset="0"/>
              </a:rPr>
            </a:br>
            <a:r>
              <a:rPr lang="es-ES" altLang="es-ES" sz="2400" b="1" dirty="0">
                <a:solidFill>
                  <a:srgbClr val="00B050"/>
                </a:solidFill>
              </a:rPr>
              <a:t>Consecuencias de la temporalidad ilícita</a:t>
            </a:r>
            <a:endParaRPr lang="es-ES" altLang="es-ES" sz="2400" b="1" dirty="0">
              <a:solidFill>
                <a:srgbClr val="00B050"/>
              </a:solidFill>
              <a:cs typeface="Lucida Sans Unicode" pitchFamily="34" charset="0"/>
            </a:endParaRPr>
          </a:p>
        </p:txBody>
      </p:sp>
      <p:sp>
        <p:nvSpPr>
          <p:cNvPr id="21507" name="2 Marcador de contenido"/>
          <p:cNvSpPr>
            <a:spLocks noGrp="1"/>
          </p:cNvSpPr>
          <p:nvPr>
            <p:ph idx="4294967295"/>
          </p:nvPr>
        </p:nvSpPr>
        <p:spPr>
          <a:xfrm>
            <a:off x="1151731" y="1628775"/>
            <a:ext cx="7740749" cy="4895850"/>
          </a:xfrm>
        </p:spPr>
        <p:txBody>
          <a:bodyPr rtlCol="0">
            <a:normAutofit/>
          </a:bodyPr>
          <a:lstStyle/>
          <a:p>
            <a:pPr marL="0" indent="0">
              <a:buNone/>
            </a:pPr>
            <a:r>
              <a:rPr lang="es-ES" b="1" dirty="0">
                <a:solidFill>
                  <a:srgbClr val="FF0000"/>
                </a:solidFill>
              </a:rPr>
              <a:t>STJUE 12 diciembre 2013 (C</a:t>
            </a:r>
            <a:r>
              <a:rPr lang="en-US" b="1" dirty="0">
                <a:solidFill>
                  <a:srgbClr val="FF0000"/>
                </a:solidFill>
              </a:rPr>
              <a:t>‑</a:t>
            </a:r>
            <a:r>
              <a:rPr lang="es-ES" b="1" dirty="0">
                <a:solidFill>
                  <a:srgbClr val="FF0000"/>
                </a:solidFill>
              </a:rPr>
              <a:t>361/12), </a:t>
            </a:r>
            <a:r>
              <a:rPr lang="es-ES" b="1" dirty="0" err="1">
                <a:solidFill>
                  <a:srgbClr val="FF0000"/>
                </a:solidFill>
              </a:rPr>
              <a:t>Carratù</a:t>
            </a:r>
            <a:endParaRPr lang="es-ES" b="1" dirty="0">
              <a:solidFill>
                <a:srgbClr val="FF0000"/>
              </a:solidFill>
            </a:endParaRPr>
          </a:p>
          <a:p>
            <a:pPr marL="0" lvl="0" indent="0" algn="r">
              <a:buNone/>
            </a:pPr>
            <a:r>
              <a:rPr lang="es-ES" sz="2400" dirty="0"/>
              <a:t>(Poste </a:t>
            </a:r>
            <a:r>
              <a:rPr lang="es-ES" sz="2400" dirty="0" err="1"/>
              <a:t>Italiane</a:t>
            </a:r>
            <a:r>
              <a:rPr lang="es-ES" sz="2400" dirty="0"/>
              <a:t>)</a:t>
            </a:r>
          </a:p>
          <a:p>
            <a:pPr lvl="0" algn="just"/>
            <a:r>
              <a:rPr lang="es-ES" sz="2400" dirty="0"/>
              <a:t>«Condiciones de trabajo» incluye la indemnización que un empresario está obligado a pagar a un trabajador debido a la inclusión ilícita de una cláusula relativa a la terminación en su contrato de trabajo.</a:t>
            </a:r>
          </a:p>
          <a:p>
            <a:pPr lvl="0" algn="just"/>
            <a:endParaRPr lang="es-ES" sz="2400" dirty="0"/>
          </a:p>
          <a:p>
            <a:pPr lvl="0" algn="just"/>
            <a:r>
              <a:rPr lang="es-ES" sz="2400" b="1" dirty="0"/>
              <a:t>El Derecho de la UE no obliga a tratar de manera idéntica la indemnización concedida en caso de inclusión ilícita de una cláusula relativa a la terminación en un contrato de trabajo y a la abonada en caso de interrupción ilícita de un contrato de trabajo de duración indefinida.</a:t>
            </a:r>
          </a:p>
          <a:p>
            <a:pPr lvl="0" algn="just"/>
            <a:endParaRPr lang="es-ES" sz="2400" dirty="0"/>
          </a:p>
        </p:txBody>
      </p:sp>
      <p:sp>
        <p:nvSpPr>
          <p:cNvPr id="21508" name="4 CuadroTexto"/>
          <p:cNvSpPr txBox="1">
            <a:spLocks noChangeArrowheads="1"/>
          </p:cNvSpPr>
          <p:nvPr/>
        </p:nvSpPr>
        <p:spPr bwMode="auto">
          <a:xfrm>
            <a:off x="468313" y="1700213"/>
            <a:ext cx="1366837" cy="2554545"/>
          </a:xfrm>
          <a:prstGeom prst="rect">
            <a:avLst/>
          </a:prstGeom>
          <a:noFill/>
          <a:ln w="9525">
            <a:noFill/>
            <a:miter lim="800000"/>
            <a:headEnd/>
            <a:tailEnd/>
          </a:ln>
        </p:spPr>
        <p:txBody>
          <a:bodyPr>
            <a:spAutoFit/>
          </a:bodyPr>
          <a:lstStyle/>
          <a:p>
            <a:pPr>
              <a:defRPr/>
            </a:pPr>
            <a:endParaRPr lang="es-ES" sz="8000" b="1" dirty="0">
              <a:solidFill>
                <a:prstClr val="white">
                  <a:lumMod val="50000"/>
                </a:prstClr>
              </a:solidFill>
              <a:latin typeface="Arial" pitchFamily="34" charset="0"/>
            </a:endParaRPr>
          </a:p>
          <a:p>
            <a:pPr>
              <a:defRPr/>
            </a:pPr>
            <a:r>
              <a:rPr lang="es-ES" sz="8000" b="1" dirty="0">
                <a:solidFill>
                  <a:prstClr val="white">
                    <a:lumMod val="50000"/>
                  </a:prstClr>
                </a:solidFill>
                <a:latin typeface="Arial" pitchFamily="34" charset="0"/>
              </a:rPr>
              <a:t> </a:t>
            </a:r>
          </a:p>
        </p:txBody>
      </p:sp>
    </p:spTree>
    <p:extLst>
      <p:ext uri="{BB962C8B-B14F-4D97-AF65-F5344CB8AC3E}">
        <p14:creationId xmlns:p14="http://schemas.microsoft.com/office/powerpoint/2010/main" val="3647009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1 Título"/>
          <p:cNvSpPr>
            <a:spLocks noGrp="1"/>
          </p:cNvSpPr>
          <p:nvPr>
            <p:ph type="title" idx="4294967295"/>
          </p:nvPr>
        </p:nvSpPr>
        <p:spPr>
          <a:xfrm>
            <a:off x="2195513" y="260350"/>
            <a:ext cx="6948487" cy="1009650"/>
          </a:xfrm>
        </p:spPr>
        <p:txBody>
          <a:bodyPr anchor="t">
            <a:normAutofit/>
          </a:bodyPr>
          <a:lstStyle/>
          <a:p>
            <a:pPr algn="ctr" eaLnBrk="1" hangingPunct="1"/>
            <a:br>
              <a:rPr lang="es-ES" altLang="es-ES" sz="1800" b="1" dirty="0">
                <a:solidFill>
                  <a:srgbClr val="00B050"/>
                </a:solidFill>
                <a:cs typeface="Lucida Sans Unicode" pitchFamily="34" charset="0"/>
              </a:rPr>
            </a:br>
            <a:r>
              <a:rPr lang="es-ES" altLang="es-ES" sz="2400" b="1" dirty="0">
                <a:solidFill>
                  <a:srgbClr val="00B050"/>
                </a:solidFill>
              </a:rPr>
              <a:t>Preaviso extintivo en temporales</a:t>
            </a:r>
            <a:endParaRPr lang="es-ES" altLang="es-ES" sz="2400" b="1" dirty="0">
              <a:solidFill>
                <a:srgbClr val="00B050"/>
              </a:solidFill>
              <a:cs typeface="Lucida Sans Unicode" pitchFamily="34" charset="0"/>
            </a:endParaRPr>
          </a:p>
        </p:txBody>
      </p:sp>
      <p:sp>
        <p:nvSpPr>
          <p:cNvPr id="21507" name="2 Marcador de contenido"/>
          <p:cNvSpPr>
            <a:spLocks noGrp="1"/>
          </p:cNvSpPr>
          <p:nvPr>
            <p:ph idx="4294967295"/>
          </p:nvPr>
        </p:nvSpPr>
        <p:spPr>
          <a:xfrm>
            <a:off x="1798638" y="1628775"/>
            <a:ext cx="7345362" cy="4895850"/>
          </a:xfrm>
        </p:spPr>
        <p:txBody>
          <a:bodyPr rtlCol="0">
            <a:normAutofit fontScale="92500" lnSpcReduction="10000"/>
          </a:bodyPr>
          <a:lstStyle/>
          <a:p>
            <a:pPr algn="just" eaLnBrk="1" fontAlgn="auto" hangingPunct="1">
              <a:spcAft>
                <a:spcPts val="0"/>
              </a:spcAft>
              <a:buFont typeface="Arial" pitchFamily="34" charset="0"/>
              <a:buNone/>
              <a:defRPr/>
            </a:pPr>
            <a:r>
              <a:rPr lang="es-ES" sz="2000" b="1" dirty="0">
                <a:solidFill>
                  <a:srgbClr val="FF0000"/>
                </a:solidFill>
                <a:latin typeface="Lucida Sans Unicode" pitchFamily="34" charset="0"/>
                <a:cs typeface="Lucida Sans Unicode" pitchFamily="34" charset="0"/>
              </a:rPr>
              <a:t>	</a:t>
            </a:r>
            <a:r>
              <a:rPr lang="es-ES" sz="2600" b="1" dirty="0">
                <a:solidFill>
                  <a:srgbClr val="FF0000"/>
                </a:solidFill>
                <a:latin typeface="Lucida Sans Unicode" pitchFamily="34" charset="0"/>
                <a:cs typeface="Lucida Sans Unicode" pitchFamily="34" charset="0"/>
              </a:rPr>
              <a:t>STJUE 13 marzo 2014 (C </a:t>
            </a:r>
            <a:r>
              <a:rPr lang="es-ES" sz="2600" b="1" dirty="0">
                <a:solidFill>
                  <a:srgbClr val="FF0000"/>
                </a:solidFill>
              </a:rPr>
              <a:t>38/13</a:t>
            </a:r>
            <a:r>
              <a:rPr lang="es-ES" sz="2600" b="1" dirty="0">
                <a:solidFill>
                  <a:srgbClr val="FF0000"/>
                </a:solidFill>
                <a:latin typeface="Lucida Sans Unicode" pitchFamily="34" charset="0"/>
                <a:cs typeface="Lucida Sans Unicode" pitchFamily="34" charset="0"/>
              </a:rPr>
              <a:t>)</a:t>
            </a:r>
          </a:p>
          <a:p>
            <a:pPr marL="0" indent="0" algn="r" eaLnBrk="1" fontAlgn="auto" hangingPunct="1">
              <a:spcAft>
                <a:spcPts val="0"/>
              </a:spcAft>
              <a:buFont typeface="Arial" pitchFamily="34" charset="0"/>
              <a:buNone/>
              <a:defRPr/>
            </a:pPr>
            <a:r>
              <a:rPr lang="es-ES" sz="2000" b="1" dirty="0" err="1"/>
              <a:t>Malgorzata</a:t>
            </a:r>
            <a:r>
              <a:rPr lang="es-ES" sz="2000" b="1" dirty="0"/>
              <a:t> </a:t>
            </a:r>
            <a:r>
              <a:rPr lang="es-ES" sz="2000" b="1" dirty="0" err="1"/>
              <a:t>Nierodzik</a:t>
            </a:r>
            <a:r>
              <a:rPr lang="es-ES" sz="2000" b="1" dirty="0"/>
              <a:t> (Polonia) </a:t>
            </a:r>
            <a:endParaRPr lang="es-ES" sz="2000" dirty="0"/>
          </a:p>
          <a:p>
            <a:pPr marL="0" indent="0" algn="just" eaLnBrk="1" fontAlgn="auto" hangingPunct="1">
              <a:spcAft>
                <a:spcPts val="0"/>
              </a:spcAft>
              <a:buNone/>
              <a:defRPr/>
            </a:pPr>
            <a:r>
              <a:rPr lang="es-ES_tradnl" sz="2000" dirty="0"/>
              <a:t>Derecho Polaco:</a:t>
            </a:r>
          </a:p>
          <a:p>
            <a:pPr marL="0" indent="0" algn="just" eaLnBrk="1" fontAlgn="auto" hangingPunct="1">
              <a:spcAft>
                <a:spcPts val="0"/>
              </a:spcAft>
              <a:buNone/>
              <a:defRPr/>
            </a:pPr>
            <a:r>
              <a:rPr lang="es-ES_tradnl" sz="2000" dirty="0"/>
              <a:t>a) Preaviso en CT temporal &gt; 6 meses = 2 semanas</a:t>
            </a:r>
          </a:p>
          <a:p>
            <a:pPr marL="0" indent="0" algn="just" eaLnBrk="1" fontAlgn="auto" hangingPunct="1">
              <a:spcAft>
                <a:spcPts val="0"/>
              </a:spcAft>
              <a:buNone/>
              <a:defRPr/>
            </a:pPr>
            <a:r>
              <a:rPr lang="es-ES_tradnl" sz="2000" dirty="0"/>
              <a:t>b) Preaviso en CT fijo = 2 semanas a 3 meses, según antigüedad</a:t>
            </a:r>
            <a:endParaRPr lang="es-ES" sz="2000" dirty="0"/>
          </a:p>
          <a:p>
            <a:pPr marL="0" indent="0" algn="just" eaLnBrk="1" fontAlgn="auto" hangingPunct="1">
              <a:spcAft>
                <a:spcPts val="0"/>
              </a:spcAft>
              <a:buNone/>
              <a:defRPr/>
            </a:pPr>
            <a:endParaRPr lang="es-ES_tradnl" sz="2000" dirty="0"/>
          </a:p>
          <a:p>
            <a:pPr marL="0" indent="0" algn="just" eaLnBrk="1" fontAlgn="auto" hangingPunct="1">
              <a:spcAft>
                <a:spcPts val="0"/>
              </a:spcAft>
              <a:buNone/>
              <a:defRPr/>
            </a:pPr>
            <a:r>
              <a:rPr lang="es-ES_tradnl" sz="2000" dirty="0"/>
              <a:t>Doctrina</a:t>
            </a:r>
          </a:p>
          <a:p>
            <a:pPr algn="just">
              <a:defRPr/>
            </a:pPr>
            <a:r>
              <a:rPr lang="es-ES_tradnl" sz="2600" u="sng" dirty="0"/>
              <a:t>Duración del preaviso es “condiciones de trabajo”</a:t>
            </a:r>
            <a:r>
              <a:rPr lang="es-ES_tradnl" sz="2600" dirty="0"/>
              <a:t> respecto de las que no cabe discriminación por temporalidad</a:t>
            </a:r>
          </a:p>
          <a:p>
            <a:pPr algn="just">
              <a:defRPr/>
            </a:pPr>
            <a:r>
              <a:rPr lang="es-ES_tradnl" sz="2600" dirty="0"/>
              <a:t>Determinar si el trabajador temporal y el fijo están en situación comparable compete al Juez nacional</a:t>
            </a:r>
          </a:p>
          <a:p>
            <a:pPr algn="just">
              <a:defRPr/>
            </a:pPr>
            <a:r>
              <a:rPr lang="es-ES_tradnl" sz="2600" dirty="0"/>
              <a:t>Temporalidad de las tareas no rompe comparabilidad…</a:t>
            </a:r>
            <a:endParaRPr lang="es-ES" sz="2600" dirty="0"/>
          </a:p>
        </p:txBody>
      </p:sp>
      <p:sp>
        <p:nvSpPr>
          <p:cNvPr id="21508" name="4 CuadroTexto"/>
          <p:cNvSpPr txBox="1">
            <a:spLocks noChangeArrowheads="1"/>
          </p:cNvSpPr>
          <p:nvPr/>
        </p:nvSpPr>
        <p:spPr bwMode="auto">
          <a:xfrm>
            <a:off x="468313" y="1700213"/>
            <a:ext cx="1366837" cy="2554545"/>
          </a:xfrm>
          <a:prstGeom prst="rect">
            <a:avLst/>
          </a:prstGeom>
          <a:noFill/>
          <a:ln w="9525">
            <a:noFill/>
            <a:miter lim="800000"/>
            <a:headEnd/>
            <a:tailEnd/>
          </a:ln>
        </p:spPr>
        <p:txBody>
          <a:bodyPr>
            <a:spAutoFit/>
          </a:bodyPr>
          <a:lstStyle/>
          <a:p>
            <a:pPr>
              <a:defRPr/>
            </a:pPr>
            <a:endParaRPr lang="es-ES" sz="8000" b="1" dirty="0">
              <a:solidFill>
                <a:prstClr val="white">
                  <a:lumMod val="50000"/>
                </a:prstClr>
              </a:solidFill>
              <a:latin typeface="Arial" pitchFamily="34" charset="0"/>
            </a:endParaRPr>
          </a:p>
          <a:p>
            <a:pPr>
              <a:defRPr/>
            </a:pPr>
            <a:r>
              <a:rPr lang="es-ES" sz="8000" b="1" dirty="0">
                <a:solidFill>
                  <a:prstClr val="white">
                    <a:lumMod val="50000"/>
                  </a:prstClr>
                </a:solidFill>
                <a:latin typeface="Arial" pitchFamily="34" charset="0"/>
              </a:rPr>
              <a:t> </a:t>
            </a:r>
          </a:p>
        </p:txBody>
      </p:sp>
    </p:spTree>
    <p:extLst>
      <p:ext uri="{BB962C8B-B14F-4D97-AF65-F5344CB8AC3E}">
        <p14:creationId xmlns:p14="http://schemas.microsoft.com/office/powerpoint/2010/main" val="1273614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5 Marcador de contenido"/>
          <p:cNvSpPr>
            <a:spLocks noGrp="1"/>
          </p:cNvSpPr>
          <p:nvPr>
            <p:ph type="body" sz="quarter" idx="3"/>
          </p:nvPr>
        </p:nvSpPr>
        <p:spPr>
          <a:xfrm>
            <a:off x="1547664" y="1124744"/>
            <a:ext cx="7345511" cy="4968551"/>
          </a:xfrm>
        </p:spPr>
        <p:txBody>
          <a:bodyPr>
            <a:noAutofit/>
          </a:bodyPr>
          <a:lstStyle/>
          <a:p>
            <a:pPr algn="just" defTabSz="457200" eaLnBrk="1" hangingPunct="1"/>
            <a:r>
              <a:rPr lang="es-ES" altLang="es-ES" sz="2000" b="1" dirty="0">
                <a:solidFill>
                  <a:srgbClr val="FF0000"/>
                </a:solidFill>
              </a:rPr>
              <a:t>STJU 13 marzo 2014  C 190/13    Márquez </a:t>
            </a:r>
            <a:r>
              <a:rPr lang="es-ES" altLang="es-ES" sz="2000" b="1" dirty="0" err="1">
                <a:solidFill>
                  <a:srgbClr val="FF0000"/>
                </a:solidFill>
              </a:rPr>
              <a:t>Samohano</a:t>
            </a:r>
            <a:endParaRPr lang="es-ES" altLang="es-ES" sz="2000" b="1" dirty="0">
              <a:solidFill>
                <a:srgbClr val="FF0000"/>
              </a:solidFill>
            </a:endParaRPr>
          </a:p>
          <a:p>
            <a:pPr marL="457200" indent="-457200" algn="just" defTabSz="457200" eaLnBrk="1" hangingPunct="1">
              <a:buFont typeface="+mj-lt"/>
              <a:buAutoNum type="arabicPeriod"/>
            </a:pPr>
            <a:endParaRPr lang="es-ES" altLang="es-ES" sz="2000" dirty="0">
              <a:solidFill>
                <a:srgbClr val="000000"/>
              </a:solidFill>
            </a:endParaRPr>
          </a:p>
          <a:p>
            <a:pPr marL="457200" indent="-457200" algn="just" defTabSz="457200" eaLnBrk="1" hangingPunct="1">
              <a:buFont typeface="+mj-lt"/>
              <a:buAutoNum type="arabicPeriod"/>
            </a:pPr>
            <a:r>
              <a:rPr lang="es-ES" altLang="es-ES" sz="2000" dirty="0">
                <a:solidFill>
                  <a:srgbClr val="000000"/>
                </a:solidFill>
              </a:rPr>
              <a:t>Asociados dentro Directiva 70/1999, de 28 junio.</a:t>
            </a:r>
          </a:p>
          <a:p>
            <a:pPr marL="457200" indent="-457200" algn="just" defTabSz="457200" eaLnBrk="1" hangingPunct="1">
              <a:buFont typeface="+mj-lt"/>
              <a:buAutoNum type="arabicPeriod"/>
            </a:pPr>
            <a:r>
              <a:rPr lang="es-ES" altLang="es-ES" sz="2000" dirty="0">
                <a:solidFill>
                  <a:srgbClr val="000000"/>
                </a:solidFill>
              </a:rPr>
              <a:t>Contratación posible si </a:t>
            </a:r>
            <a:r>
              <a:rPr lang="es-ES" altLang="es-ES" sz="2000" dirty="0"/>
              <a:t>existen “razones objetivas” ya que no se prevé fijeza o límite renovaciones.</a:t>
            </a:r>
          </a:p>
          <a:p>
            <a:pPr marL="457200" indent="-457200" algn="just" defTabSz="457200" eaLnBrk="1" hangingPunct="1">
              <a:buFont typeface="+mj-lt"/>
              <a:buAutoNum type="arabicPeriod"/>
            </a:pPr>
            <a:r>
              <a:rPr lang="es-ES_tradnl" altLang="es-ES" sz="2000" b="1" u="sng" dirty="0"/>
              <a:t>La LOU no puede legitimar temporalidad ilimitada</a:t>
            </a:r>
          </a:p>
          <a:p>
            <a:pPr marL="457200" indent="-457200" algn="just" defTabSz="457200" eaLnBrk="1" hangingPunct="1">
              <a:buFont typeface="+mj-lt"/>
              <a:buAutoNum type="arabicPeriod"/>
            </a:pPr>
            <a:r>
              <a:rPr lang="es-ES" altLang="es-ES" sz="2000" dirty="0"/>
              <a:t>Hay que comprobar si se atienden </a:t>
            </a:r>
            <a:r>
              <a:rPr lang="es-ES" altLang="es-ES" sz="2000" b="1" dirty="0"/>
              <a:t>necesidades provisionales, no permanentes y duraderas</a:t>
            </a:r>
            <a:r>
              <a:rPr lang="es-ES" altLang="es-ES" sz="2000" dirty="0"/>
              <a:t>.</a:t>
            </a:r>
          </a:p>
          <a:p>
            <a:pPr marL="457200" indent="-457200" algn="just" defTabSz="457200" eaLnBrk="1" hangingPunct="1">
              <a:buFont typeface="+mj-lt"/>
              <a:buAutoNum type="arabicPeriod"/>
            </a:pPr>
            <a:r>
              <a:rPr lang="es-ES_tradnl" altLang="es-ES" sz="2000" dirty="0"/>
              <a:t>Fundamental: especialistas reconocido prestigio para necesidades concretas y a tiempo parcial.</a:t>
            </a:r>
          </a:p>
          <a:p>
            <a:pPr marL="457200" indent="-457200" algn="just" defTabSz="457200" eaLnBrk="1" hangingPunct="1">
              <a:buFont typeface="+mj-lt"/>
              <a:buAutoNum type="arabicPeriod"/>
            </a:pPr>
            <a:r>
              <a:rPr lang="es-ES_tradnl" altLang="es-ES" sz="2000" dirty="0"/>
              <a:t>Experiencia profesional previa y simultánea</a:t>
            </a:r>
          </a:p>
          <a:p>
            <a:pPr marL="457200" indent="-457200" algn="just" defTabSz="457200" eaLnBrk="1" hangingPunct="1">
              <a:buFont typeface="+mj-lt"/>
              <a:buAutoNum type="arabicPeriod"/>
            </a:pPr>
            <a:r>
              <a:rPr lang="es-ES_tradnl" altLang="es-ES" sz="2000" b="1" u="sng" dirty="0"/>
              <a:t>Cumpliéndose requisitos</a:t>
            </a:r>
            <a:r>
              <a:rPr lang="es-ES_tradnl" altLang="es-ES" sz="2000" u="sng" dirty="0"/>
              <a:t>, Directiva permite la figura</a:t>
            </a:r>
          </a:p>
          <a:p>
            <a:pPr marL="457200" indent="-457200" algn="just" defTabSz="457200" eaLnBrk="1" hangingPunct="1">
              <a:buFont typeface="+mj-lt"/>
              <a:buAutoNum type="arabicPeriod"/>
            </a:pPr>
            <a:r>
              <a:rPr lang="es-ES_tradnl" altLang="es-ES" sz="2000" dirty="0"/>
              <a:t>Anómalo renovar para necesidades NO temporales</a:t>
            </a:r>
          </a:p>
          <a:p>
            <a:pPr marL="457200" indent="-457200" algn="just" defTabSz="457200" eaLnBrk="1" hangingPunct="1">
              <a:buFont typeface="+mj-lt"/>
              <a:buAutoNum type="arabicPeriod"/>
            </a:pPr>
            <a:r>
              <a:rPr lang="es-ES_tradnl" altLang="es-ES" sz="2000" b="1" dirty="0"/>
              <a:t>Excepcionalmente, cabe Asociado para necesidad permanente si la índole de las tareas lo requiere</a:t>
            </a:r>
            <a:endParaRPr lang="es-ES" altLang="es-ES" sz="2000" b="1" dirty="0"/>
          </a:p>
        </p:txBody>
      </p:sp>
      <p:sp>
        <p:nvSpPr>
          <p:cNvPr id="91139" name="2 Título"/>
          <p:cNvSpPr>
            <a:spLocks noGrp="1"/>
          </p:cNvSpPr>
          <p:nvPr>
            <p:ph type="title" idx="4294967295"/>
          </p:nvPr>
        </p:nvSpPr>
        <p:spPr>
          <a:xfrm>
            <a:off x="1547911" y="260648"/>
            <a:ext cx="7344569" cy="648071"/>
          </a:xfrm>
        </p:spPr>
        <p:txBody>
          <a:bodyPr>
            <a:noAutofit/>
          </a:bodyPr>
          <a:lstStyle/>
          <a:p>
            <a:pPr algn="ctr" eaLnBrk="1" hangingPunct="1"/>
            <a:r>
              <a:rPr lang="es-ES" altLang="es-ES" sz="2400" b="1" dirty="0">
                <a:solidFill>
                  <a:srgbClr val="00B050"/>
                </a:solidFill>
              </a:rPr>
              <a:t>Celebración y renovación contrato Profesor Asociado</a:t>
            </a:r>
          </a:p>
        </p:txBody>
      </p:sp>
      <p:sp>
        <p:nvSpPr>
          <p:cNvPr id="91140" name="4 CuadroTexto"/>
          <p:cNvSpPr txBox="1">
            <a:spLocks noChangeArrowheads="1"/>
          </p:cNvSpPr>
          <p:nvPr/>
        </p:nvSpPr>
        <p:spPr bwMode="auto">
          <a:xfrm>
            <a:off x="395288" y="1700213"/>
            <a:ext cx="172878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s-ES" altLang="es-ES" sz="8000" b="1" dirty="0">
                <a:solidFill>
                  <a:srgbClr val="7F7F7F"/>
                </a:solidFill>
                <a:latin typeface="Arial" pitchFamily="34" charset="0"/>
              </a:rPr>
              <a:t> </a:t>
            </a:r>
          </a:p>
        </p:txBody>
      </p:sp>
    </p:spTree>
    <p:extLst>
      <p:ext uri="{BB962C8B-B14F-4D97-AF65-F5344CB8AC3E}">
        <p14:creationId xmlns:p14="http://schemas.microsoft.com/office/powerpoint/2010/main" val="13874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1 Título"/>
          <p:cNvSpPr>
            <a:spLocks noGrp="1"/>
          </p:cNvSpPr>
          <p:nvPr>
            <p:ph type="title" idx="4294967295"/>
          </p:nvPr>
        </p:nvSpPr>
        <p:spPr>
          <a:xfrm>
            <a:off x="2195513" y="260350"/>
            <a:ext cx="6948487" cy="1009650"/>
          </a:xfrm>
        </p:spPr>
        <p:txBody>
          <a:bodyPr anchor="t">
            <a:normAutofit/>
          </a:bodyPr>
          <a:lstStyle/>
          <a:p>
            <a:pPr algn="ctr" eaLnBrk="1" hangingPunct="1"/>
            <a:br>
              <a:rPr lang="es-ES" altLang="es-ES" sz="1800" dirty="0">
                <a:cs typeface="Lucida Sans Unicode" pitchFamily="34" charset="0"/>
              </a:rPr>
            </a:br>
            <a:r>
              <a:rPr lang="es-ES" altLang="es-ES" sz="2400" b="1" dirty="0">
                <a:solidFill>
                  <a:srgbClr val="00B050"/>
                </a:solidFill>
              </a:rPr>
              <a:t>Renovación contratos temporales (enseñanza)</a:t>
            </a:r>
            <a:endParaRPr lang="es-ES" altLang="es-ES" sz="2400" b="1" dirty="0">
              <a:solidFill>
                <a:srgbClr val="00B050"/>
              </a:solidFill>
              <a:cs typeface="Lucida Sans Unicode" pitchFamily="34" charset="0"/>
            </a:endParaRPr>
          </a:p>
        </p:txBody>
      </p:sp>
      <p:sp>
        <p:nvSpPr>
          <p:cNvPr id="21507" name="2 Marcador de contenido"/>
          <p:cNvSpPr>
            <a:spLocks noGrp="1"/>
          </p:cNvSpPr>
          <p:nvPr>
            <p:ph idx="4294967295"/>
          </p:nvPr>
        </p:nvSpPr>
        <p:spPr>
          <a:xfrm>
            <a:off x="1798638" y="1628775"/>
            <a:ext cx="7345362" cy="4895850"/>
          </a:xfrm>
        </p:spPr>
        <p:txBody>
          <a:bodyPr rtlCol="0">
            <a:normAutofit lnSpcReduction="10000"/>
          </a:bodyPr>
          <a:lstStyle/>
          <a:p>
            <a:pPr algn="just" eaLnBrk="1" fontAlgn="auto" hangingPunct="1">
              <a:spcAft>
                <a:spcPts val="0"/>
              </a:spcAft>
              <a:buFont typeface="Arial" pitchFamily="34" charset="0"/>
              <a:buNone/>
              <a:defRPr/>
            </a:pPr>
            <a:r>
              <a:rPr lang="es-ES" sz="2000" b="1" dirty="0">
                <a:solidFill>
                  <a:srgbClr val="FF0000"/>
                </a:solidFill>
                <a:latin typeface="Lucida Sans Unicode" pitchFamily="34" charset="0"/>
                <a:cs typeface="Lucida Sans Unicode" pitchFamily="34" charset="0"/>
              </a:rPr>
              <a:t>	STJUE 26 noviembre 2014 	</a:t>
            </a:r>
            <a:r>
              <a:rPr lang="es-ES" sz="2000" b="1" dirty="0">
                <a:latin typeface="Lucida Sans Unicode" pitchFamily="34" charset="0"/>
                <a:cs typeface="Lucida Sans Unicode" pitchFamily="34" charset="0"/>
              </a:rPr>
              <a:t>C-22/13</a:t>
            </a:r>
          </a:p>
          <a:p>
            <a:pPr algn="r" eaLnBrk="1" fontAlgn="auto" hangingPunct="1">
              <a:spcAft>
                <a:spcPts val="0"/>
              </a:spcAft>
              <a:buFont typeface="Arial" pitchFamily="34" charset="0"/>
              <a:buNone/>
              <a:defRPr/>
            </a:pPr>
            <a:r>
              <a:rPr lang="es-ES" sz="2000" b="1" dirty="0"/>
              <a:t>Caso </a:t>
            </a:r>
            <a:r>
              <a:rPr lang="es-ES" sz="2000" b="1" dirty="0" err="1"/>
              <a:t>Rafella</a:t>
            </a:r>
            <a:r>
              <a:rPr lang="es-ES" sz="2000" b="1" dirty="0"/>
              <a:t> </a:t>
            </a:r>
            <a:r>
              <a:rPr lang="es-ES" sz="2000" b="1" dirty="0" err="1"/>
              <a:t>Mascolo</a:t>
            </a:r>
            <a:r>
              <a:rPr lang="es-ES" sz="2000" b="1" dirty="0"/>
              <a:t>  </a:t>
            </a:r>
            <a:endParaRPr lang="es-ES" sz="2000" dirty="0"/>
          </a:p>
          <a:p>
            <a:pPr marL="0" indent="0" algn="just">
              <a:buNone/>
              <a:defRPr/>
            </a:pPr>
            <a:r>
              <a:rPr lang="es-ES" sz="2000" b="1" dirty="0">
                <a:solidFill>
                  <a:srgbClr val="00B0F0"/>
                </a:solidFill>
              </a:rPr>
              <a:t>Interinidades por vacante anuales</a:t>
            </a:r>
          </a:p>
          <a:p>
            <a:pPr algn="just">
              <a:defRPr/>
            </a:pPr>
            <a:r>
              <a:rPr lang="es-ES" sz="2000" dirty="0"/>
              <a:t>Deben existir razones objetivas para las renovaciones</a:t>
            </a:r>
          </a:p>
          <a:p>
            <a:pPr algn="just">
              <a:defRPr/>
            </a:pPr>
            <a:r>
              <a:rPr lang="es-ES" sz="2000" dirty="0"/>
              <a:t>Han de limitarse las renovaciones o indemnizarse a los afectados por ellas</a:t>
            </a:r>
          </a:p>
          <a:p>
            <a:pPr algn="just">
              <a:defRPr/>
            </a:pPr>
            <a:r>
              <a:rPr lang="es-ES" sz="2000" dirty="0"/>
              <a:t>Debe perseguirse estabilidad en empleo, también en enseñanza</a:t>
            </a:r>
          </a:p>
          <a:p>
            <a:pPr algn="just">
              <a:defRPr/>
            </a:pPr>
            <a:r>
              <a:rPr lang="es-ES" sz="2000" dirty="0"/>
              <a:t>Necesarias medidas de protección, efectivas y equivalentes al resto de trabajadores</a:t>
            </a:r>
          </a:p>
          <a:p>
            <a:pPr algn="just">
              <a:defRPr/>
            </a:pPr>
            <a:r>
              <a:rPr lang="es-ES" sz="2000" dirty="0"/>
              <a:t>Justificadas interinidades nominales, pero menos las de vacante</a:t>
            </a:r>
          </a:p>
          <a:p>
            <a:pPr algn="just">
              <a:defRPr/>
            </a:pPr>
            <a:r>
              <a:rPr lang="es-ES" sz="2000" dirty="0"/>
              <a:t>Provisionalidad de las necesidades atendidas mediante empleos temporales</a:t>
            </a:r>
          </a:p>
          <a:p>
            <a:pPr algn="just">
              <a:defRPr/>
            </a:pPr>
            <a:r>
              <a:rPr lang="es-ES" sz="2000" dirty="0"/>
              <a:t>Excesivo que 30% esté con temporalidad</a:t>
            </a:r>
          </a:p>
          <a:p>
            <a:pPr algn="just">
              <a:defRPr/>
            </a:pPr>
            <a:r>
              <a:rPr lang="es-ES" sz="2000" dirty="0"/>
              <a:t>FALLO complejo y doctrinal. Censura sistema de provisión temporal prorrogado hasta convocatoria incierta.</a:t>
            </a:r>
          </a:p>
          <a:p>
            <a:pPr algn="just">
              <a:defRPr/>
            </a:pPr>
            <a:endParaRPr lang="es-ES" sz="2000" dirty="0"/>
          </a:p>
        </p:txBody>
      </p:sp>
    </p:spTree>
    <p:extLst>
      <p:ext uri="{BB962C8B-B14F-4D97-AF65-F5344CB8AC3E}">
        <p14:creationId xmlns:p14="http://schemas.microsoft.com/office/powerpoint/2010/main" val="22401588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Título"/>
          <p:cNvSpPr>
            <a:spLocks noGrp="1"/>
          </p:cNvSpPr>
          <p:nvPr>
            <p:ph type="title" idx="4294967295"/>
          </p:nvPr>
        </p:nvSpPr>
        <p:spPr>
          <a:xfrm>
            <a:off x="1187624" y="260350"/>
            <a:ext cx="6948264" cy="792386"/>
          </a:xfrm>
        </p:spPr>
        <p:txBody>
          <a:bodyPr anchor="t"/>
          <a:lstStyle/>
          <a:p>
            <a:pPr algn="ctr" eaLnBrk="1" hangingPunct="1"/>
            <a:br>
              <a:rPr lang="es-ES" altLang="es-ES" sz="1800" dirty="0">
                <a:cs typeface="Lucida Sans Unicode" pitchFamily="34" charset="0"/>
              </a:rPr>
            </a:br>
            <a:r>
              <a:rPr lang="es-ES" altLang="es-ES" sz="2400" b="1" dirty="0">
                <a:solidFill>
                  <a:srgbClr val="00B050"/>
                </a:solidFill>
                <a:cs typeface="Lucida Sans Unicode" pitchFamily="34" charset="0"/>
              </a:rPr>
              <a:t>Amortización indefinido no fijo</a:t>
            </a:r>
          </a:p>
        </p:txBody>
      </p:sp>
      <p:sp>
        <p:nvSpPr>
          <p:cNvPr id="21507" name="2 Marcador de contenido"/>
          <p:cNvSpPr>
            <a:spLocks noGrp="1"/>
          </p:cNvSpPr>
          <p:nvPr>
            <p:ph idx="4294967295"/>
          </p:nvPr>
        </p:nvSpPr>
        <p:spPr>
          <a:xfrm>
            <a:off x="1727200" y="1052736"/>
            <a:ext cx="7416800" cy="5327650"/>
          </a:xfrm>
        </p:spPr>
        <p:txBody>
          <a:bodyPr rtlCol="0">
            <a:normAutofit/>
          </a:bodyPr>
          <a:lstStyle/>
          <a:p>
            <a:pPr algn="just" eaLnBrk="1" fontAlgn="auto" hangingPunct="1">
              <a:spcAft>
                <a:spcPts val="0"/>
              </a:spcAft>
              <a:buFont typeface="Arial" pitchFamily="34" charset="0"/>
              <a:buNone/>
              <a:defRPr/>
            </a:pPr>
            <a:endParaRPr lang="es-ES" sz="2000" b="1" dirty="0">
              <a:solidFill>
                <a:srgbClr val="FF0000"/>
              </a:solidFill>
              <a:latin typeface="Lucida Sans Unicode"/>
              <a:cs typeface="Lucida Sans Unicode" pitchFamily="34" charset="0"/>
            </a:endParaRPr>
          </a:p>
          <a:p>
            <a:pPr algn="just" eaLnBrk="1" fontAlgn="auto" hangingPunct="1">
              <a:spcAft>
                <a:spcPts val="0"/>
              </a:spcAft>
              <a:buFont typeface="Arial" pitchFamily="34" charset="0"/>
              <a:buNone/>
              <a:defRPr/>
            </a:pPr>
            <a:endParaRPr lang="es-ES_tradnl" sz="2000" dirty="0">
              <a:solidFill>
                <a:schemeClr val="bg1">
                  <a:lumMod val="50000"/>
                </a:schemeClr>
              </a:solidFill>
              <a:latin typeface="Lucida Sans Unicode" pitchFamily="34" charset="0"/>
              <a:cs typeface="Lucida Sans Unicode" pitchFamily="34" charset="0"/>
            </a:endParaRPr>
          </a:p>
        </p:txBody>
      </p:sp>
      <p:sp>
        <p:nvSpPr>
          <p:cNvPr id="21508" name="4 CuadroTexto"/>
          <p:cNvSpPr txBox="1">
            <a:spLocks noChangeArrowheads="1"/>
          </p:cNvSpPr>
          <p:nvPr/>
        </p:nvSpPr>
        <p:spPr bwMode="auto">
          <a:xfrm>
            <a:off x="467545" y="692696"/>
            <a:ext cx="1656184" cy="1323439"/>
          </a:xfrm>
          <a:prstGeom prst="rect">
            <a:avLst/>
          </a:prstGeom>
          <a:noFill/>
          <a:ln w="9525">
            <a:noFill/>
            <a:miter lim="800000"/>
            <a:headEnd/>
            <a:tailEnd/>
          </a:ln>
        </p:spPr>
        <p:txBody>
          <a:bodyPr wrap="square">
            <a:spAutoFit/>
          </a:bodyPr>
          <a:lstStyle/>
          <a:p>
            <a:pPr>
              <a:defRPr/>
            </a:pPr>
            <a:r>
              <a:rPr lang="es-ES" sz="8000" b="1" dirty="0">
                <a:solidFill>
                  <a:prstClr val="white">
                    <a:lumMod val="50000"/>
                  </a:prstClr>
                </a:solidFill>
                <a:latin typeface="Arial" pitchFamily="34" charset="0"/>
              </a:rPr>
              <a:t> </a:t>
            </a:r>
          </a:p>
        </p:txBody>
      </p:sp>
      <p:sp>
        <p:nvSpPr>
          <p:cNvPr id="39941" name="4 Rectángulo"/>
          <p:cNvSpPr>
            <a:spLocks noChangeArrowheads="1"/>
          </p:cNvSpPr>
          <p:nvPr/>
        </p:nvSpPr>
        <p:spPr bwMode="auto">
          <a:xfrm>
            <a:off x="1547813" y="1989138"/>
            <a:ext cx="72723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defTabSz="457200" eaLnBrk="0" hangingPunct="0">
              <a:spcBef>
                <a:spcPct val="20000"/>
              </a:spcBef>
              <a:buFont typeface="Arial" pitchFamily="34" charset="0"/>
              <a:buChar char="•"/>
              <a:defRPr sz="3200">
                <a:solidFill>
                  <a:schemeClr val="tx1"/>
                </a:solidFill>
                <a:latin typeface="Calibri" pitchFamily="34" charset="0"/>
              </a:defRPr>
            </a:lvl1pPr>
            <a:lvl2pPr marL="742950" indent="-285750" defTabSz="457200" eaLnBrk="0" hangingPunct="0">
              <a:spcBef>
                <a:spcPct val="20000"/>
              </a:spcBef>
              <a:buFont typeface="Arial" pitchFamily="34" charset="0"/>
              <a:buChar char="–"/>
              <a:defRPr sz="2800">
                <a:solidFill>
                  <a:schemeClr val="tx1"/>
                </a:solidFill>
                <a:latin typeface="Calibri" pitchFamily="34" charset="0"/>
              </a:defRPr>
            </a:lvl2pPr>
            <a:lvl3pPr marL="1143000" indent="-228600" defTabSz="457200" eaLnBrk="0" hangingPunct="0">
              <a:spcBef>
                <a:spcPct val="20000"/>
              </a:spcBef>
              <a:buFont typeface="Arial" pitchFamily="34" charset="0"/>
              <a:buChar char="•"/>
              <a:defRPr sz="2400">
                <a:solidFill>
                  <a:schemeClr val="tx1"/>
                </a:solidFill>
                <a:latin typeface="Calibri" pitchFamily="34" charset="0"/>
              </a:defRPr>
            </a:lvl3pPr>
            <a:lvl4pPr marL="1600200" indent="-228600" defTabSz="457200" eaLnBrk="0" hangingPunct="0">
              <a:spcBef>
                <a:spcPct val="20000"/>
              </a:spcBef>
              <a:buFont typeface="Arial" pitchFamily="34" charset="0"/>
              <a:buChar char="–"/>
              <a:defRPr sz="2000">
                <a:solidFill>
                  <a:schemeClr val="tx1"/>
                </a:solidFill>
                <a:latin typeface="Calibri" pitchFamily="34" charset="0"/>
              </a:defRPr>
            </a:lvl4pPr>
            <a:lvl5pPr marL="2057400" indent="-228600" defTabSz="457200" eaLnBrk="0" hangingPunct="0">
              <a:spcBef>
                <a:spcPct val="20000"/>
              </a:spcBef>
              <a:buFont typeface="Arial" pitchFamily="34"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just">
              <a:buFontTx/>
              <a:buNone/>
            </a:pPr>
            <a:endParaRPr lang="en-US" altLang="es-ES" sz="2000">
              <a:solidFill>
                <a:srgbClr val="000000"/>
              </a:solidFill>
              <a:latin typeface="Lucida Sans Unicode" pitchFamily="34" charset="0"/>
            </a:endParaRPr>
          </a:p>
        </p:txBody>
      </p:sp>
      <p:sp>
        <p:nvSpPr>
          <p:cNvPr id="39942" name="5 Rectángulo"/>
          <p:cNvSpPr>
            <a:spLocks noChangeArrowheads="1"/>
          </p:cNvSpPr>
          <p:nvPr/>
        </p:nvSpPr>
        <p:spPr bwMode="auto">
          <a:xfrm>
            <a:off x="1547813" y="1844675"/>
            <a:ext cx="71278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defTabSz="457200" eaLnBrk="0" hangingPunct="0">
              <a:spcBef>
                <a:spcPct val="20000"/>
              </a:spcBef>
              <a:buFont typeface="Arial" pitchFamily="34" charset="0"/>
              <a:buChar char="•"/>
              <a:defRPr sz="3200">
                <a:solidFill>
                  <a:schemeClr val="tx1"/>
                </a:solidFill>
                <a:latin typeface="Calibri" pitchFamily="34" charset="0"/>
              </a:defRPr>
            </a:lvl1pPr>
            <a:lvl2pPr marL="742950" indent="-285750" defTabSz="457200" eaLnBrk="0" hangingPunct="0">
              <a:spcBef>
                <a:spcPct val="20000"/>
              </a:spcBef>
              <a:buFont typeface="Arial" pitchFamily="34" charset="0"/>
              <a:buChar char="–"/>
              <a:defRPr sz="2800">
                <a:solidFill>
                  <a:schemeClr val="tx1"/>
                </a:solidFill>
                <a:latin typeface="Calibri" pitchFamily="34" charset="0"/>
              </a:defRPr>
            </a:lvl2pPr>
            <a:lvl3pPr marL="1143000" indent="-228600" defTabSz="457200" eaLnBrk="0" hangingPunct="0">
              <a:spcBef>
                <a:spcPct val="20000"/>
              </a:spcBef>
              <a:buFont typeface="Arial" pitchFamily="34" charset="0"/>
              <a:buChar char="•"/>
              <a:defRPr sz="2400">
                <a:solidFill>
                  <a:schemeClr val="tx1"/>
                </a:solidFill>
                <a:latin typeface="Calibri" pitchFamily="34" charset="0"/>
              </a:defRPr>
            </a:lvl3pPr>
            <a:lvl4pPr marL="1600200" indent="-228600" defTabSz="457200" eaLnBrk="0" hangingPunct="0">
              <a:spcBef>
                <a:spcPct val="20000"/>
              </a:spcBef>
              <a:buFont typeface="Arial" pitchFamily="34" charset="0"/>
              <a:buChar char="–"/>
              <a:defRPr sz="2000">
                <a:solidFill>
                  <a:schemeClr val="tx1"/>
                </a:solidFill>
                <a:latin typeface="Calibri" pitchFamily="34" charset="0"/>
              </a:defRPr>
            </a:lvl4pPr>
            <a:lvl5pPr marL="2057400" indent="-228600" defTabSz="457200" eaLnBrk="0" hangingPunct="0">
              <a:spcBef>
                <a:spcPct val="20000"/>
              </a:spcBef>
              <a:buFont typeface="Arial" pitchFamily="34"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just">
              <a:buFontTx/>
              <a:buNone/>
            </a:pPr>
            <a:endParaRPr lang="en-US" altLang="es-ES" sz="2000">
              <a:solidFill>
                <a:srgbClr val="000000"/>
              </a:solidFill>
              <a:latin typeface="Lucida Sans Unicode" pitchFamily="34" charset="0"/>
            </a:endParaRPr>
          </a:p>
        </p:txBody>
      </p:sp>
      <p:sp>
        <p:nvSpPr>
          <p:cNvPr id="39943" name="6 Rectángulo"/>
          <p:cNvSpPr>
            <a:spLocks noChangeArrowheads="1"/>
          </p:cNvSpPr>
          <p:nvPr/>
        </p:nvSpPr>
        <p:spPr bwMode="auto">
          <a:xfrm>
            <a:off x="1547813" y="1989138"/>
            <a:ext cx="69119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defTabSz="457200" eaLnBrk="0" hangingPunct="0">
              <a:spcBef>
                <a:spcPct val="20000"/>
              </a:spcBef>
              <a:buFont typeface="Arial" pitchFamily="34" charset="0"/>
              <a:buChar char="•"/>
              <a:defRPr sz="3200">
                <a:solidFill>
                  <a:schemeClr val="tx1"/>
                </a:solidFill>
                <a:latin typeface="Calibri" pitchFamily="34" charset="0"/>
              </a:defRPr>
            </a:lvl1pPr>
            <a:lvl2pPr marL="742950" indent="-285750" defTabSz="457200" eaLnBrk="0" hangingPunct="0">
              <a:spcBef>
                <a:spcPct val="20000"/>
              </a:spcBef>
              <a:buFont typeface="Arial" pitchFamily="34" charset="0"/>
              <a:buChar char="–"/>
              <a:defRPr sz="2800">
                <a:solidFill>
                  <a:schemeClr val="tx1"/>
                </a:solidFill>
                <a:latin typeface="Calibri" pitchFamily="34" charset="0"/>
              </a:defRPr>
            </a:lvl2pPr>
            <a:lvl3pPr marL="1143000" indent="-228600" defTabSz="457200" eaLnBrk="0" hangingPunct="0">
              <a:spcBef>
                <a:spcPct val="20000"/>
              </a:spcBef>
              <a:buFont typeface="Arial" pitchFamily="34" charset="0"/>
              <a:buChar char="•"/>
              <a:defRPr sz="2400">
                <a:solidFill>
                  <a:schemeClr val="tx1"/>
                </a:solidFill>
                <a:latin typeface="Calibri" pitchFamily="34" charset="0"/>
              </a:defRPr>
            </a:lvl3pPr>
            <a:lvl4pPr marL="1600200" indent="-228600" defTabSz="457200" eaLnBrk="0" hangingPunct="0">
              <a:spcBef>
                <a:spcPct val="20000"/>
              </a:spcBef>
              <a:buFont typeface="Arial" pitchFamily="34" charset="0"/>
              <a:buChar char="–"/>
              <a:defRPr sz="2000">
                <a:solidFill>
                  <a:schemeClr val="tx1"/>
                </a:solidFill>
                <a:latin typeface="Calibri" pitchFamily="34" charset="0"/>
              </a:defRPr>
            </a:lvl4pPr>
            <a:lvl5pPr marL="2057400" indent="-228600" defTabSz="457200" eaLnBrk="0" hangingPunct="0">
              <a:spcBef>
                <a:spcPct val="20000"/>
              </a:spcBef>
              <a:buFont typeface="Arial" pitchFamily="34"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just">
              <a:buFontTx/>
              <a:buNone/>
            </a:pPr>
            <a:endParaRPr lang="en-US" altLang="es-ES" sz="2000">
              <a:solidFill>
                <a:srgbClr val="000000"/>
              </a:solidFill>
              <a:latin typeface="Lucida Sans Unicode" pitchFamily="34" charset="0"/>
            </a:endParaRPr>
          </a:p>
        </p:txBody>
      </p:sp>
      <p:sp>
        <p:nvSpPr>
          <p:cNvPr id="39944" name="7 Rectángulo"/>
          <p:cNvSpPr>
            <a:spLocks noChangeArrowheads="1"/>
          </p:cNvSpPr>
          <p:nvPr/>
        </p:nvSpPr>
        <p:spPr bwMode="auto">
          <a:xfrm>
            <a:off x="1700213" y="1997075"/>
            <a:ext cx="71278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defTabSz="457200" eaLnBrk="0" hangingPunct="0">
              <a:spcBef>
                <a:spcPct val="20000"/>
              </a:spcBef>
              <a:buFont typeface="Arial" pitchFamily="34" charset="0"/>
              <a:buChar char="•"/>
              <a:defRPr sz="3200">
                <a:solidFill>
                  <a:schemeClr val="tx1"/>
                </a:solidFill>
                <a:latin typeface="Calibri" pitchFamily="34" charset="0"/>
              </a:defRPr>
            </a:lvl1pPr>
            <a:lvl2pPr marL="742950" indent="-285750" defTabSz="457200" eaLnBrk="0" hangingPunct="0">
              <a:spcBef>
                <a:spcPct val="20000"/>
              </a:spcBef>
              <a:buFont typeface="Arial" pitchFamily="34" charset="0"/>
              <a:buChar char="–"/>
              <a:defRPr sz="2800">
                <a:solidFill>
                  <a:schemeClr val="tx1"/>
                </a:solidFill>
                <a:latin typeface="Calibri" pitchFamily="34" charset="0"/>
              </a:defRPr>
            </a:lvl2pPr>
            <a:lvl3pPr marL="1143000" indent="-228600" defTabSz="457200" eaLnBrk="0" hangingPunct="0">
              <a:spcBef>
                <a:spcPct val="20000"/>
              </a:spcBef>
              <a:buFont typeface="Arial" pitchFamily="34" charset="0"/>
              <a:buChar char="•"/>
              <a:defRPr sz="2400">
                <a:solidFill>
                  <a:schemeClr val="tx1"/>
                </a:solidFill>
                <a:latin typeface="Calibri" pitchFamily="34" charset="0"/>
              </a:defRPr>
            </a:lvl3pPr>
            <a:lvl4pPr marL="1600200" indent="-228600" defTabSz="457200" eaLnBrk="0" hangingPunct="0">
              <a:spcBef>
                <a:spcPct val="20000"/>
              </a:spcBef>
              <a:buFont typeface="Arial" pitchFamily="34" charset="0"/>
              <a:buChar char="–"/>
              <a:defRPr sz="2000">
                <a:solidFill>
                  <a:schemeClr val="tx1"/>
                </a:solidFill>
                <a:latin typeface="Calibri" pitchFamily="34" charset="0"/>
              </a:defRPr>
            </a:lvl4pPr>
            <a:lvl5pPr marL="2057400" indent="-228600" defTabSz="457200" eaLnBrk="0" hangingPunct="0">
              <a:spcBef>
                <a:spcPct val="20000"/>
              </a:spcBef>
              <a:buFont typeface="Arial" pitchFamily="34"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just">
              <a:buFontTx/>
              <a:buNone/>
            </a:pPr>
            <a:endParaRPr lang="en-US" altLang="es-ES" sz="2000">
              <a:solidFill>
                <a:srgbClr val="000000"/>
              </a:solidFill>
              <a:latin typeface="Lucida Sans Unicode" pitchFamily="34" charset="0"/>
            </a:endParaRPr>
          </a:p>
        </p:txBody>
      </p:sp>
      <p:sp>
        <p:nvSpPr>
          <p:cNvPr id="9" name="8 Rectángulo"/>
          <p:cNvSpPr/>
          <p:nvPr/>
        </p:nvSpPr>
        <p:spPr>
          <a:xfrm>
            <a:off x="1187624" y="1412776"/>
            <a:ext cx="7848872" cy="4524315"/>
          </a:xfrm>
          <a:prstGeom prst="rect">
            <a:avLst/>
          </a:prstGeom>
        </p:spPr>
        <p:txBody>
          <a:bodyPr wrap="square">
            <a:spAutoFit/>
          </a:bodyPr>
          <a:lstStyle/>
          <a:p>
            <a:r>
              <a:rPr lang="es-ES" sz="2000" b="1" dirty="0">
                <a:solidFill>
                  <a:srgbClr val="FF0000"/>
                </a:solidFill>
                <a:latin typeface="Lucida Sans Unicode"/>
                <a:cs typeface="Lucida Sans Unicode" pitchFamily="34" charset="0"/>
              </a:rPr>
              <a:t>	</a:t>
            </a:r>
            <a:r>
              <a:rPr lang="es-ES" sz="2400" b="1" dirty="0">
                <a:solidFill>
                  <a:srgbClr val="FF0000"/>
                </a:solidFill>
              </a:rPr>
              <a:t>ATJUE  11 diciembre 2014 (C 86-14) </a:t>
            </a:r>
          </a:p>
          <a:p>
            <a:pPr algn="r"/>
            <a:r>
              <a:rPr lang="es-ES" sz="2400" b="1" dirty="0">
                <a:solidFill>
                  <a:prstClr val="black"/>
                </a:solidFill>
              </a:rPr>
              <a:t>Caso Marta León </a:t>
            </a:r>
            <a:r>
              <a:rPr lang="es-ES" sz="2400" b="1" dirty="0" err="1">
                <a:solidFill>
                  <a:prstClr val="black"/>
                </a:solidFill>
              </a:rPr>
              <a:t>Medialdea</a:t>
            </a:r>
            <a:endParaRPr lang="es-ES" sz="2400" b="1" dirty="0">
              <a:solidFill>
                <a:prstClr val="black"/>
              </a:solidFill>
            </a:endParaRPr>
          </a:p>
          <a:p>
            <a:pPr algn="just"/>
            <a:r>
              <a:rPr lang="es-ES" sz="2400" b="1" dirty="0" err="1">
                <a:solidFill>
                  <a:prstClr val="black"/>
                </a:solidFill>
              </a:rPr>
              <a:t>Sdh</a:t>
            </a:r>
            <a:r>
              <a:rPr lang="es-ES" sz="2400" b="1" dirty="0">
                <a:solidFill>
                  <a:prstClr val="black"/>
                </a:solidFill>
              </a:rPr>
              <a:t>: Periodista Ayuntamiento 2001/2004 y 2004/2012. Indefinida no fija. Puesto amortizado (no despido)</a:t>
            </a:r>
            <a:endParaRPr lang="es-ES" sz="2400" dirty="0">
              <a:solidFill>
                <a:prstClr val="black"/>
              </a:solidFill>
            </a:endParaRPr>
          </a:p>
          <a:p>
            <a:pPr marL="457200" indent="-457200" algn="just">
              <a:buFontTx/>
              <a:buAutoNum type="arabicParenR"/>
            </a:pPr>
            <a:r>
              <a:rPr lang="es-ES" sz="2400" dirty="0">
                <a:solidFill>
                  <a:prstClr val="black"/>
                </a:solidFill>
              </a:rPr>
              <a:t>Aplica Directiva 1999/70 porque comenzó como temporal. </a:t>
            </a:r>
          </a:p>
          <a:p>
            <a:pPr marL="457200" indent="-457200" algn="just">
              <a:buFontTx/>
              <a:buAutoNum type="arabicParenR"/>
            </a:pPr>
            <a:r>
              <a:rPr lang="es-ES" sz="2400" dirty="0">
                <a:solidFill>
                  <a:prstClr val="black"/>
                </a:solidFill>
              </a:rPr>
              <a:t>Directiva choca con ausencia medida efectiva para sancionar los abusos como el descrito. </a:t>
            </a:r>
          </a:p>
          <a:p>
            <a:pPr marL="457200" indent="-457200" algn="just">
              <a:buFontTx/>
              <a:buAutoNum type="arabicParenR"/>
            </a:pPr>
            <a:r>
              <a:rPr lang="es-ES" sz="2400" u="sng" dirty="0">
                <a:solidFill>
                  <a:prstClr val="black"/>
                </a:solidFill>
              </a:rPr>
              <a:t>Conversión indefinido no altera temporalidad</a:t>
            </a:r>
          </a:p>
          <a:p>
            <a:pPr algn="just"/>
            <a:r>
              <a:rPr lang="es-ES" sz="2400" dirty="0">
                <a:solidFill>
                  <a:prstClr val="black"/>
                </a:solidFill>
              </a:rPr>
              <a:t>4)  Juez Nacional debe decidir naturaleza de </a:t>
            </a:r>
            <a:r>
              <a:rPr lang="es-ES" sz="2400" u="sng" dirty="0" err="1">
                <a:solidFill>
                  <a:prstClr val="black"/>
                </a:solidFill>
              </a:rPr>
              <a:t>indemnización</a:t>
            </a:r>
            <a:r>
              <a:rPr lang="es-ES" sz="2400" u="sng" dirty="0">
                <a:solidFill>
                  <a:prstClr val="black"/>
                </a:solidFill>
              </a:rPr>
              <a:t> a conceder</a:t>
            </a:r>
            <a:r>
              <a:rPr lang="es-ES" sz="2400" dirty="0">
                <a:solidFill>
                  <a:prstClr val="black"/>
                </a:solidFill>
              </a:rPr>
              <a:t> para que sea medida suficientemente efectiva. </a:t>
            </a:r>
          </a:p>
          <a:p>
            <a:pPr algn="just"/>
            <a:r>
              <a:rPr lang="es-ES" sz="2400" dirty="0">
                <a:solidFill>
                  <a:prstClr val="black"/>
                </a:solidFill>
              </a:rPr>
              <a:t>5) Compete al Juez Nacional interpretar el Derecho interno, en toda la medida de lo posible, conforme al de la </a:t>
            </a:r>
            <a:r>
              <a:rPr lang="es-ES" sz="2400" dirty="0" err="1">
                <a:solidFill>
                  <a:prstClr val="black"/>
                </a:solidFill>
              </a:rPr>
              <a:t>Unión</a:t>
            </a:r>
            <a:r>
              <a:rPr lang="es-ES" sz="2400" dirty="0">
                <a:solidFill>
                  <a:prstClr val="black"/>
                </a:solidFill>
              </a:rPr>
              <a:t>. </a:t>
            </a:r>
          </a:p>
        </p:txBody>
      </p:sp>
    </p:spTree>
    <p:extLst>
      <p:ext uri="{BB962C8B-B14F-4D97-AF65-F5344CB8AC3E}">
        <p14:creationId xmlns:p14="http://schemas.microsoft.com/office/powerpoint/2010/main" val="196150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Título"/>
          <p:cNvSpPr>
            <a:spLocks noGrp="1"/>
          </p:cNvSpPr>
          <p:nvPr>
            <p:ph type="title" idx="4294967295"/>
          </p:nvPr>
        </p:nvSpPr>
        <p:spPr>
          <a:xfrm>
            <a:off x="2627313" y="260350"/>
            <a:ext cx="6516687" cy="1009650"/>
          </a:xfrm>
        </p:spPr>
        <p:txBody>
          <a:bodyPr anchor="t">
            <a:normAutofit/>
          </a:bodyPr>
          <a:lstStyle/>
          <a:p>
            <a:pPr eaLnBrk="1" hangingPunct="1"/>
            <a:br>
              <a:rPr lang="es-ES" altLang="es-ES" sz="1800" dirty="0">
                <a:cs typeface="Lucida Sans Unicode" pitchFamily="34" charset="0"/>
              </a:rPr>
            </a:br>
            <a:r>
              <a:rPr lang="es-ES" altLang="es-ES" sz="2400" b="1" dirty="0">
                <a:solidFill>
                  <a:srgbClr val="00B050"/>
                </a:solidFill>
                <a:cs typeface="Lucida Sans Unicode" pitchFamily="34" charset="0"/>
              </a:rPr>
              <a:t>Trienios para todos (eventuales)</a:t>
            </a:r>
          </a:p>
        </p:txBody>
      </p:sp>
      <p:sp>
        <p:nvSpPr>
          <p:cNvPr id="21507" name="2 Marcador de contenido"/>
          <p:cNvSpPr>
            <a:spLocks noGrp="1"/>
          </p:cNvSpPr>
          <p:nvPr>
            <p:ph idx="4294967295"/>
          </p:nvPr>
        </p:nvSpPr>
        <p:spPr>
          <a:xfrm>
            <a:off x="1259632" y="1628775"/>
            <a:ext cx="7703939" cy="4895850"/>
          </a:xfrm>
        </p:spPr>
        <p:txBody>
          <a:bodyPr rtlCol="0">
            <a:normAutofit/>
          </a:bodyPr>
          <a:lstStyle/>
          <a:p>
            <a:pPr marL="0" indent="0" algn="just" eaLnBrk="1" fontAlgn="auto" hangingPunct="1">
              <a:spcAft>
                <a:spcPts val="0"/>
              </a:spcAft>
              <a:buFont typeface="Arial" pitchFamily="34" charset="0"/>
              <a:buNone/>
              <a:defRPr/>
            </a:pPr>
            <a:r>
              <a:rPr lang="es-ES" sz="2400" b="1" dirty="0">
                <a:solidFill>
                  <a:srgbClr val="FF0000"/>
                </a:solidFill>
                <a:latin typeface="Lucida Sans Unicode" pitchFamily="34" charset="0"/>
                <a:cs typeface="Lucida Sans Unicode" pitchFamily="34" charset="0"/>
              </a:rPr>
              <a:t>STJUE 9 julio 2015 C 177/14      </a:t>
            </a:r>
          </a:p>
          <a:p>
            <a:pPr marL="0" indent="0" algn="r" eaLnBrk="1" fontAlgn="auto" hangingPunct="1">
              <a:spcAft>
                <a:spcPts val="0"/>
              </a:spcAft>
              <a:buFont typeface="Arial" pitchFamily="34" charset="0"/>
              <a:buNone/>
              <a:defRPr/>
            </a:pPr>
            <a:r>
              <a:rPr lang="es-ES" sz="2400" b="1" dirty="0">
                <a:solidFill>
                  <a:srgbClr val="FF0000"/>
                </a:solidFill>
                <a:latin typeface="Lucida Sans Unicode" pitchFamily="34" charset="0"/>
                <a:cs typeface="Lucida Sans Unicode" pitchFamily="34" charset="0"/>
              </a:rPr>
              <a:t> Caso </a:t>
            </a:r>
            <a:r>
              <a:rPr lang="es-ES" sz="2400" b="1" dirty="0">
                <a:solidFill>
                  <a:srgbClr val="FF0000"/>
                </a:solidFill>
              </a:rPr>
              <a:t>Mª José Regojo </a:t>
            </a:r>
            <a:r>
              <a:rPr lang="es-ES" sz="2400" b="1" dirty="0" err="1">
                <a:solidFill>
                  <a:srgbClr val="FF0000"/>
                </a:solidFill>
              </a:rPr>
              <a:t>Dans</a:t>
            </a:r>
            <a:endParaRPr lang="es-ES" sz="2400" b="1" dirty="0">
              <a:solidFill>
                <a:srgbClr val="FF0000"/>
              </a:solidFill>
            </a:endParaRPr>
          </a:p>
          <a:p>
            <a:pPr marL="0" indent="0" algn="just">
              <a:buNone/>
              <a:defRPr/>
            </a:pPr>
            <a:r>
              <a:rPr lang="es-ES" sz="2400" b="1" dirty="0"/>
              <a:t>SDH.-</a:t>
            </a:r>
            <a:r>
              <a:rPr lang="es-ES" sz="2400" dirty="0"/>
              <a:t> Jefa Secretaría Consejero Permanente desde 1996. De 1980 a 1986 en CES y TC. En 2012 solicita trienios.</a:t>
            </a:r>
          </a:p>
          <a:p>
            <a:pPr marL="457200" indent="-457200" algn="just">
              <a:buAutoNum type="alphaUcParenR"/>
              <a:defRPr/>
            </a:pPr>
            <a:r>
              <a:rPr lang="es-ES" sz="2400" dirty="0"/>
              <a:t>Directiva aplica a personal  eventual o “de confianza”</a:t>
            </a:r>
          </a:p>
          <a:p>
            <a:pPr marL="457200" indent="-457200" algn="just">
              <a:buAutoNum type="alphaUcParenR"/>
              <a:defRPr/>
            </a:pPr>
            <a:r>
              <a:rPr lang="es-ES" sz="2400" dirty="0"/>
              <a:t>Equiparación derechos como principio general</a:t>
            </a:r>
          </a:p>
          <a:p>
            <a:pPr marL="457200" indent="-457200" algn="just">
              <a:buAutoNum type="alphaUcParenR"/>
              <a:defRPr/>
            </a:pPr>
            <a:r>
              <a:rPr lang="es-ES" sz="2400" dirty="0"/>
              <a:t>Libre designación: NO basta para privación de derechos porque si funcionario desempeña ese puesto sí cobra trienios.</a:t>
            </a:r>
          </a:p>
          <a:p>
            <a:pPr marL="457200" indent="-457200" algn="just">
              <a:buAutoNum type="alphaUcParenR"/>
              <a:defRPr/>
            </a:pPr>
            <a:r>
              <a:rPr lang="es-ES" sz="2400" dirty="0"/>
              <a:t>Imposible justificar restricción por la temporalidad </a:t>
            </a:r>
          </a:p>
          <a:p>
            <a:pPr marL="0" indent="0" algn="just">
              <a:buNone/>
              <a:defRPr/>
            </a:pPr>
            <a:endParaRPr lang="es-ES_tradnl" sz="2000" dirty="0"/>
          </a:p>
        </p:txBody>
      </p:sp>
    </p:spTree>
    <p:extLst>
      <p:ext uri="{BB962C8B-B14F-4D97-AF65-F5344CB8AC3E}">
        <p14:creationId xmlns:p14="http://schemas.microsoft.com/office/powerpoint/2010/main" val="2219420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Título"/>
          <p:cNvSpPr>
            <a:spLocks noGrp="1"/>
          </p:cNvSpPr>
          <p:nvPr>
            <p:ph type="title" idx="4294967295"/>
          </p:nvPr>
        </p:nvSpPr>
        <p:spPr>
          <a:xfrm>
            <a:off x="2195737" y="260350"/>
            <a:ext cx="6948264" cy="792386"/>
          </a:xfrm>
        </p:spPr>
        <p:txBody>
          <a:bodyPr anchor="t"/>
          <a:lstStyle/>
          <a:p>
            <a:pPr algn="ctr" eaLnBrk="1" hangingPunct="1"/>
            <a:br>
              <a:rPr lang="es-ES" altLang="es-ES" sz="1800" dirty="0">
                <a:cs typeface="Lucida Sans Unicode" pitchFamily="34" charset="0"/>
              </a:rPr>
            </a:br>
            <a:r>
              <a:rPr lang="es-ES" altLang="es-ES" sz="2400" dirty="0">
                <a:solidFill>
                  <a:srgbClr val="00B050"/>
                </a:solidFill>
                <a:cs typeface="Lucida Sans Unicode" pitchFamily="34" charset="0"/>
              </a:rPr>
              <a:t>Todos los artistas son temporales en Luxemburgo</a:t>
            </a:r>
          </a:p>
        </p:txBody>
      </p:sp>
      <p:sp>
        <p:nvSpPr>
          <p:cNvPr id="21507" name="2 Marcador de contenido"/>
          <p:cNvSpPr>
            <a:spLocks noGrp="1"/>
          </p:cNvSpPr>
          <p:nvPr>
            <p:ph idx="4294967295"/>
          </p:nvPr>
        </p:nvSpPr>
        <p:spPr>
          <a:xfrm>
            <a:off x="1727200" y="1052736"/>
            <a:ext cx="7416800" cy="5327650"/>
          </a:xfrm>
        </p:spPr>
        <p:txBody>
          <a:bodyPr rtlCol="0">
            <a:normAutofit/>
          </a:bodyPr>
          <a:lstStyle/>
          <a:p>
            <a:pPr algn="just" eaLnBrk="1" fontAlgn="auto" hangingPunct="1">
              <a:spcAft>
                <a:spcPts val="0"/>
              </a:spcAft>
              <a:buFont typeface="Arial" pitchFamily="34" charset="0"/>
              <a:buNone/>
              <a:defRPr/>
            </a:pPr>
            <a:endParaRPr lang="es-ES" sz="2000" b="1" dirty="0">
              <a:solidFill>
                <a:srgbClr val="FF0000"/>
              </a:solidFill>
              <a:latin typeface="Lucida Sans Unicode"/>
              <a:cs typeface="Lucida Sans Unicode" pitchFamily="34" charset="0"/>
            </a:endParaRPr>
          </a:p>
          <a:p>
            <a:pPr algn="just" eaLnBrk="1" fontAlgn="auto" hangingPunct="1">
              <a:spcAft>
                <a:spcPts val="0"/>
              </a:spcAft>
              <a:buFont typeface="Arial" pitchFamily="34" charset="0"/>
              <a:buNone/>
              <a:defRPr/>
            </a:pPr>
            <a:endParaRPr lang="es-ES_tradnl" sz="2000" dirty="0">
              <a:solidFill>
                <a:schemeClr val="bg1">
                  <a:lumMod val="50000"/>
                </a:schemeClr>
              </a:solidFill>
              <a:latin typeface="Lucida Sans Unicode" pitchFamily="34" charset="0"/>
              <a:cs typeface="Lucida Sans Unicode" pitchFamily="34" charset="0"/>
            </a:endParaRPr>
          </a:p>
        </p:txBody>
      </p:sp>
      <p:sp>
        <p:nvSpPr>
          <p:cNvPr id="21508" name="4 CuadroTexto"/>
          <p:cNvSpPr txBox="1">
            <a:spLocks noChangeArrowheads="1"/>
          </p:cNvSpPr>
          <p:nvPr/>
        </p:nvSpPr>
        <p:spPr bwMode="auto">
          <a:xfrm>
            <a:off x="467545" y="692696"/>
            <a:ext cx="1656184" cy="1323439"/>
          </a:xfrm>
          <a:prstGeom prst="rect">
            <a:avLst/>
          </a:prstGeom>
          <a:noFill/>
          <a:ln w="9525">
            <a:noFill/>
            <a:miter lim="800000"/>
            <a:headEnd/>
            <a:tailEnd/>
          </a:ln>
        </p:spPr>
        <p:txBody>
          <a:bodyPr wrap="square">
            <a:spAutoFit/>
          </a:bodyPr>
          <a:lstStyle/>
          <a:p>
            <a:pPr>
              <a:defRPr/>
            </a:pPr>
            <a:r>
              <a:rPr lang="es-ES" sz="8000" b="1" dirty="0">
                <a:solidFill>
                  <a:prstClr val="white">
                    <a:lumMod val="50000"/>
                  </a:prstClr>
                </a:solidFill>
                <a:latin typeface="Arial" pitchFamily="34" charset="0"/>
              </a:rPr>
              <a:t> </a:t>
            </a:r>
          </a:p>
        </p:txBody>
      </p:sp>
      <p:sp>
        <p:nvSpPr>
          <p:cNvPr id="39941" name="4 Rectángulo"/>
          <p:cNvSpPr>
            <a:spLocks noChangeArrowheads="1"/>
          </p:cNvSpPr>
          <p:nvPr/>
        </p:nvSpPr>
        <p:spPr bwMode="auto">
          <a:xfrm>
            <a:off x="1547813" y="1989138"/>
            <a:ext cx="72723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defTabSz="457200" eaLnBrk="0" hangingPunct="0">
              <a:spcBef>
                <a:spcPct val="20000"/>
              </a:spcBef>
              <a:buFont typeface="Arial" pitchFamily="34" charset="0"/>
              <a:buChar char="•"/>
              <a:defRPr sz="3200">
                <a:solidFill>
                  <a:schemeClr val="tx1"/>
                </a:solidFill>
                <a:latin typeface="Calibri" pitchFamily="34" charset="0"/>
              </a:defRPr>
            </a:lvl1pPr>
            <a:lvl2pPr marL="742950" indent="-285750" defTabSz="457200" eaLnBrk="0" hangingPunct="0">
              <a:spcBef>
                <a:spcPct val="20000"/>
              </a:spcBef>
              <a:buFont typeface="Arial" pitchFamily="34" charset="0"/>
              <a:buChar char="–"/>
              <a:defRPr sz="2800">
                <a:solidFill>
                  <a:schemeClr val="tx1"/>
                </a:solidFill>
                <a:latin typeface="Calibri" pitchFamily="34" charset="0"/>
              </a:defRPr>
            </a:lvl2pPr>
            <a:lvl3pPr marL="1143000" indent="-228600" defTabSz="457200" eaLnBrk="0" hangingPunct="0">
              <a:spcBef>
                <a:spcPct val="20000"/>
              </a:spcBef>
              <a:buFont typeface="Arial" pitchFamily="34" charset="0"/>
              <a:buChar char="•"/>
              <a:defRPr sz="2400">
                <a:solidFill>
                  <a:schemeClr val="tx1"/>
                </a:solidFill>
                <a:latin typeface="Calibri" pitchFamily="34" charset="0"/>
              </a:defRPr>
            </a:lvl3pPr>
            <a:lvl4pPr marL="1600200" indent="-228600" defTabSz="457200" eaLnBrk="0" hangingPunct="0">
              <a:spcBef>
                <a:spcPct val="20000"/>
              </a:spcBef>
              <a:buFont typeface="Arial" pitchFamily="34" charset="0"/>
              <a:buChar char="–"/>
              <a:defRPr sz="2000">
                <a:solidFill>
                  <a:schemeClr val="tx1"/>
                </a:solidFill>
                <a:latin typeface="Calibri" pitchFamily="34" charset="0"/>
              </a:defRPr>
            </a:lvl4pPr>
            <a:lvl5pPr marL="2057400" indent="-228600" defTabSz="457200" eaLnBrk="0" hangingPunct="0">
              <a:spcBef>
                <a:spcPct val="20000"/>
              </a:spcBef>
              <a:buFont typeface="Arial" pitchFamily="34"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just">
              <a:buFontTx/>
              <a:buNone/>
            </a:pPr>
            <a:endParaRPr lang="en-US" altLang="es-ES" sz="2000">
              <a:solidFill>
                <a:srgbClr val="000000"/>
              </a:solidFill>
              <a:latin typeface="Lucida Sans Unicode" pitchFamily="34" charset="0"/>
            </a:endParaRPr>
          </a:p>
        </p:txBody>
      </p:sp>
      <p:sp>
        <p:nvSpPr>
          <p:cNvPr id="39942" name="5 Rectángulo"/>
          <p:cNvSpPr>
            <a:spLocks noChangeArrowheads="1"/>
          </p:cNvSpPr>
          <p:nvPr/>
        </p:nvSpPr>
        <p:spPr bwMode="auto">
          <a:xfrm>
            <a:off x="1547813" y="1844675"/>
            <a:ext cx="71278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defTabSz="457200" eaLnBrk="0" hangingPunct="0">
              <a:spcBef>
                <a:spcPct val="20000"/>
              </a:spcBef>
              <a:buFont typeface="Arial" pitchFamily="34" charset="0"/>
              <a:buChar char="•"/>
              <a:defRPr sz="3200">
                <a:solidFill>
                  <a:schemeClr val="tx1"/>
                </a:solidFill>
                <a:latin typeface="Calibri" pitchFamily="34" charset="0"/>
              </a:defRPr>
            </a:lvl1pPr>
            <a:lvl2pPr marL="742950" indent="-285750" defTabSz="457200" eaLnBrk="0" hangingPunct="0">
              <a:spcBef>
                <a:spcPct val="20000"/>
              </a:spcBef>
              <a:buFont typeface="Arial" pitchFamily="34" charset="0"/>
              <a:buChar char="–"/>
              <a:defRPr sz="2800">
                <a:solidFill>
                  <a:schemeClr val="tx1"/>
                </a:solidFill>
                <a:latin typeface="Calibri" pitchFamily="34" charset="0"/>
              </a:defRPr>
            </a:lvl2pPr>
            <a:lvl3pPr marL="1143000" indent="-228600" defTabSz="457200" eaLnBrk="0" hangingPunct="0">
              <a:spcBef>
                <a:spcPct val="20000"/>
              </a:spcBef>
              <a:buFont typeface="Arial" pitchFamily="34" charset="0"/>
              <a:buChar char="•"/>
              <a:defRPr sz="2400">
                <a:solidFill>
                  <a:schemeClr val="tx1"/>
                </a:solidFill>
                <a:latin typeface="Calibri" pitchFamily="34" charset="0"/>
              </a:defRPr>
            </a:lvl3pPr>
            <a:lvl4pPr marL="1600200" indent="-228600" defTabSz="457200" eaLnBrk="0" hangingPunct="0">
              <a:spcBef>
                <a:spcPct val="20000"/>
              </a:spcBef>
              <a:buFont typeface="Arial" pitchFamily="34" charset="0"/>
              <a:buChar char="–"/>
              <a:defRPr sz="2000">
                <a:solidFill>
                  <a:schemeClr val="tx1"/>
                </a:solidFill>
                <a:latin typeface="Calibri" pitchFamily="34" charset="0"/>
              </a:defRPr>
            </a:lvl4pPr>
            <a:lvl5pPr marL="2057400" indent="-228600" defTabSz="457200" eaLnBrk="0" hangingPunct="0">
              <a:spcBef>
                <a:spcPct val="20000"/>
              </a:spcBef>
              <a:buFont typeface="Arial" pitchFamily="34"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just">
              <a:buFontTx/>
              <a:buNone/>
            </a:pPr>
            <a:endParaRPr lang="en-US" altLang="es-ES" sz="2000">
              <a:solidFill>
                <a:srgbClr val="000000"/>
              </a:solidFill>
              <a:latin typeface="Lucida Sans Unicode" pitchFamily="34" charset="0"/>
            </a:endParaRPr>
          </a:p>
        </p:txBody>
      </p:sp>
      <p:sp>
        <p:nvSpPr>
          <p:cNvPr id="39943" name="6 Rectángulo"/>
          <p:cNvSpPr>
            <a:spLocks noChangeArrowheads="1"/>
          </p:cNvSpPr>
          <p:nvPr/>
        </p:nvSpPr>
        <p:spPr bwMode="auto">
          <a:xfrm>
            <a:off x="1547813" y="1989138"/>
            <a:ext cx="69119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defTabSz="457200" eaLnBrk="0" hangingPunct="0">
              <a:spcBef>
                <a:spcPct val="20000"/>
              </a:spcBef>
              <a:buFont typeface="Arial" pitchFamily="34" charset="0"/>
              <a:buChar char="•"/>
              <a:defRPr sz="3200">
                <a:solidFill>
                  <a:schemeClr val="tx1"/>
                </a:solidFill>
                <a:latin typeface="Calibri" pitchFamily="34" charset="0"/>
              </a:defRPr>
            </a:lvl1pPr>
            <a:lvl2pPr marL="742950" indent="-285750" defTabSz="457200" eaLnBrk="0" hangingPunct="0">
              <a:spcBef>
                <a:spcPct val="20000"/>
              </a:spcBef>
              <a:buFont typeface="Arial" pitchFamily="34" charset="0"/>
              <a:buChar char="–"/>
              <a:defRPr sz="2800">
                <a:solidFill>
                  <a:schemeClr val="tx1"/>
                </a:solidFill>
                <a:latin typeface="Calibri" pitchFamily="34" charset="0"/>
              </a:defRPr>
            </a:lvl2pPr>
            <a:lvl3pPr marL="1143000" indent="-228600" defTabSz="457200" eaLnBrk="0" hangingPunct="0">
              <a:spcBef>
                <a:spcPct val="20000"/>
              </a:spcBef>
              <a:buFont typeface="Arial" pitchFamily="34" charset="0"/>
              <a:buChar char="•"/>
              <a:defRPr sz="2400">
                <a:solidFill>
                  <a:schemeClr val="tx1"/>
                </a:solidFill>
                <a:latin typeface="Calibri" pitchFamily="34" charset="0"/>
              </a:defRPr>
            </a:lvl3pPr>
            <a:lvl4pPr marL="1600200" indent="-228600" defTabSz="457200" eaLnBrk="0" hangingPunct="0">
              <a:spcBef>
                <a:spcPct val="20000"/>
              </a:spcBef>
              <a:buFont typeface="Arial" pitchFamily="34" charset="0"/>
              <a:buChar char="–"/>
              <a:defRPr sz="2000">
                <a:solidFill>
                  <a:schemeClr val="tx1"/>
                </a:solidFill>
                <a:latin typeface="Calibri" pitchFamily="34" charset="0"/>
              </a:defRPr>
            </a:lvl4pPr>
            <a:lvl5pPr marL="2057400" indent="-228600" defTabSz="457200" eaLnBrk="0" hangingPunct="0">
              <a:spcBef>
                <a:spcPct val="20000"/>
              </a:spcBef>
              <a:buFont typeface="Arial" pitchFamily="34"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just">
              <a:buFontTx/>
              <a:buNone/>
            </a:pPr>
            <a:endParaRPr lang="en-US" altLang="es-ES" sz="2000">
              <a:solidFill>
                <a:srgbClr val="000000"/>
              </a:solidFill>
              <a:latin typeface="Lucida Sans Unicode" pitchFamily="34" charset="0"/>
            </a:endParaRPr>
          </a:p>
        </p:txBody>
      </p:sp>
      <p:sp>
        <p:nvSpPr>
          <p:cNvPr id="39944" name="7 Rectángulo"/>
          <p:cNvSpPr>
            <a:spLocks noChangeArrowheads="1"/>
          </p:cNvSpPr>
          <p:nvPr/>
        </p:nvSpPr>
        <p:spPr bwMode="auto">
          <a:xfrm>
            <a:off x="1700213" y="1997075"/>
            <a:ext cx="71278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defTabSz="457200" eaLnBrk="0" hangingPunct="0">
              <a:spcBef>
                <a:spcPct val="20000"/>
              </a:spcBef>
              <a:buFont typeface="Arial" pitchFamily="34" charset="0"/>
              <a:buChar char="•"/>
              <a:defRPr sz="3200">
                <a:solidFill>
                  <a:schemeClr val="tx1"/>
                </a:solidFill>
                <a:latin typeface="Calibri" pitchFamily="34" charset="0"/>
              </a:defRPr>
            </a:lvl1pPr>
            <a:lvl2pPr marL="742950" indent="-285750" defTabSz="457200" eaLnBrk="0" hangingPunct="0">
              <a:spcBef>
                <a:spcPct val="20000"/>
              </a:spcBef>
              <a:buFont typeface="Arial" pitchFamily="34" charset="0"/>
              <a:buChar char="–"/>
              <a:defRPr sz="2800">
                <a:solidFill>
                  <a:schemeClr val="tx1"/>
                </a:solidFill>
                <a:latin typeface="Calibri" pitchFamily="34" charset="0"/>
              </a:defRPr>
            </a:lvl2pPr>
            <a:lvl3pPr marL="1143000" indent="-228600" defTabSz="457200" eaLnBrk="0" hangingPunct="0">
              <a:spcBef>
                <a:spcPct val="20000"/>
              </a:spcBef>
              <a:buFont typeface="Arial" pitchFamily="34" charset="0"/>
              <a:buChar char="•"/>
              <a:defRPr sz="2400">
                <a:solidFill>
                  <a:schemeClr val="tx1"/>
                </a:solidFill>
                <a:latin typeface="Calibri" pitchFamily="34" charset="0"/>
              </a:defRPr>
            </a:lvl3pPr>
            <a:lvl4pPr marL="1600200" indent="-228600" defTabSz="457200" eaLnBrk="0" hangingPunct="0">
              <a:spcBef>
                <a:spcPct val="20000"/>
              </a:spcBef>
              <a:buFont typeface="Arial" pitchFamily="34" charset="0"/>
              <a:buChar char="–"/>
              <a:defRPr sz="2000">
                <a:solidFill>
                  <a:schemeClr val="tx1"/>
                </a:solidFill>
                <a:latin typeface="Calibri" pitchFamily="34" charset="0"/>
              </a:defRPr>
            </a:lvl4pPr>
            <a:lvl5pPr marL="2057400" indent="-228600" defTabSz="457200" eaLnBrk="0" hangingPunct="0">
              <a:spcBef>
                <a:spcPct val="20000"/>
              </a:spcBef>
              <a:buFont typeface="Arial" pitchFamily="34"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just">
              <a:buFontTx/>
              <a:buNone/>
            </a:pPr>
            <a:endParaRPr lang="en-US" altLang="es-ES" sz="2000">
              <a:solidFill>
                <a:srgbClr val="000000"/>
              </a:solidFill>
              <a:latin typeface="Lucida Sans Unicode" pitchFamily="34" charset="0"/>
            </a:endParaRPr>
          </a:p>
        </p:txBody>
      </p:sp>
      <p:sp>
        <p:nvSpPr>
          <p:cNvPr id="9" name="8 Rectángulo"/>
          <p:cNvSpPr/>
          <p:nvPr/>
        </p:nvSpPr>
        <p:spPr>
          <a:xfrm>
            <a:off x="1187624" y="1412776"/>
            <a:ext cx="7848872" cy="4154984"/>
          </a:xfrm>
          <a:prstGeom prst="rect">
            <a:avLst/>
          </a:prstGeom>
        </p:spPr>
        <p:txBody>
          <a:bodyPr wrap="square">
            <a:spAutoFit/>
          </a:bodyPr>
          <a:lstStyle/>
          <a:p>
            <a:r>
              <a:rPr lang="es-ES" sz="2000" b="1" dirty="0">
                <a:solidFill>
                  <a:srgbClr val="FF0000"/>
                </a:solidFill>
                <a:latin typeface="Lucida Sans Unicode"/>
                <a:cs typeface="Lucida Sans Unicode" pitchFamily="34" charset="0"/>
              </a:rPr>
              <a:t>	S</a:t>
            </a:r>
            <a:r>
              <a:rPr lang="es-ES" sz="2400" b="1" dirty="0">
                <a:solidFill>
                  <a:srgbClr val="FF0000"/>
                </a:solidFill>
              </a:rPr>
              <a:t>TJUE  26 febrero 2015 (C 238-14) </a:t>
            </a:r>
          </a:p>
          <a:p>
            <a:pPr algn="r"/>
            <a:r>
              <a:rPr lang="es-ES" sz="2400" b="1" dirty="0">
                <a:solidFill>
                  <a:srgbClr val="FF0000"/>
                </a:solidFill>
              </a:rPr>
              <a:t>Comisión contra Luxemburgo</a:t>
            </a:r>
          </a:p>
          <a:p>
            <a:endParaRPr lang="es-ES" sz="2400" b="1" dirty="0">
              <a:solidFill>
                <a:srgbClr val="FF0000"/>
              </a:solidFill>
            </a:endParaRPr>
          </a:p>
          <a:p>
            <a:pPr algn="just"/>
            <a:r>
              <a:rPr lang="es-ES" sz="2400" b="1" dirty="0" err="1">
                <a:solidFill>
                  <a:prstClr val="black"/>
                </a:solidFill>
              </a:rPr>
              <a:t>Sdh</a:t>
            </a:r>
            <a:r>
              <a:rPr lang="es-ES" sz="2400" b="1" dirty="0">
                <a:solidFill>
                  <a:prstClr val="black"/>
                </a:solidFill>
              </a:rPr>
              <a:t>: </a:t>
            </a:r>
            <a:r>
              <a:rPr lang="es-ES" sz="2400" dirty="0">
                <a:solidFill>
                  <a:prstClr val="black"/>
                </a:solidFill>
              </a:rPr>
              <a:t>temporalidad contratos en espectáculo incluso aunque no responsa a necesidades objetivas.</a:t>
            </a:r>
          </a:p>
          <a:p>
            <a:pPr algn="just"/>
            <a:endParaRPr lang="es-ES" sz="2400" dirty="0">
              <a:solidFill>
                <a:prstClr val="black"/>
              </a:solidFill>
            </a:endParaRPr>
          </a:p>
          <a:p>
            <a:pPr algn="just"/>
            <a:r>
              <a:rPr lang="es-ES" sz="2400" b="1" dirty="0">
                <a:solidFill>
                  <a:prstClr val="black"/>
                </a:solidFill>
              </a:rPr>
              <a:t>STJUE </a:t>
            </a:r>
            <a:r>
              <a:rPr lang="es-ES" sz="2400" dirty="0">
                <a:solidFill>
                  <a:prstClr val="black"/>
                </a:solidFill>
              </a:rPr>
              <a:t>atender a necesidades específicas de un sector:</a:t>
            </a:r>
          </a:p>
          <a:p>
            <a:pPr algn="just">
              <a:buFont typeface="Arial" pitchFamily="34" charset="0"/>
              <a:buChar char="•"/>
            </a:pPr>
            <a:r>
              <a:rPr lang="es-ES" sz="2400" dirty="0">
                <a:solidFill>
                  <a:prstClr val="black"/>
                </a:solidFill>
              </a:rPr>
              <a:t> Puede justificar flexibilidad.</a:t>
            </a:r>
          </a:p>
          <a:p>
            <a:pPr algn="just">
              <a:buFont typeface="Arial" pitchFamily="34" charset="0"/>
              <a:buChar char="•"/>
            </a:pPr>
            <a:r>
              <a:rPr lang="es-ES" sz="2400" dirty="0">
                <a:solidFill>
                  <a:prstClr val="black"/>
                </a:solidFill>
              </a:rPr>
              <a:t>Pero NO cabe arrumbar principio de estabilidad</a:t>
            </a:r>
          </a:p>
          <a:p>
            <a:pPr algn="just"/>
            <a:endParaRPr lang="es-ES" sz="2400" dirty="0">
              <a:solidFill>
                <a:prstClr val="black"/>
              </a:solidFill>
            </a:endParaRPr>
          </a:p>
          <a:p>
            <a:pPr algn="r"/>
            <a:r>
              <a:rPr lang="es-ES" sz="2400" dirty="0">
                <a:solidFill>
                  <a:prstClr val="black"/>
                </a:solidFill>
              </a:rPr>
              <a:t>Consecuencias para el caso español </a:t>
            </a:r>
          </a:p>
        </p:txBody>
      </p:sp>
    </p:spTree>
    <p:extLst>
      <p:ext uri="{BB962C8B-B14F-4D97-AF65-F5344CB8AC3E}">
        <p14:creationId xmlns:p14="http://schemas.microsoft.com/office/powerpoint/2010/main" val="31875394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idx="4294967295"/>
          </p:nvPr>
        </p:nvSpPr>
        <p:spPr>
          <a:xfrm>
            <a:off x="1000100" y="260350"/>
            <a:ext cx="7856339" cy="734025"/>
          </a:xfrm>
        </p:spPr>
        <p:txBody>
          <a:bodyPr anchor="t">
            <a:normAutofit fontScale="90000"/>
          </a:bodyPr>
          <a:lstStyle/>
          <a:p>
            <a:pPr algn="ctr"/>
            <a:r>
              <a:rPr lang="es-ES" sz="2400" b="1" dirty="0">
                <a:solidFill>
                  <a:srgbClr val="00B050"/>
                </a:solidFill>
                <a:latin typeface="Arial" pitchFamily="34" charset="0"/>
              </a:rPr>
              <a:t>Evaluación para todos</a:t>
            </a:r>
            <a:br>
              <a:rPr lang="es-ES" sz="2400" b="1" dirty="0">
                <a:solidFill>
                  <a:srgbClr val="00B050"/>
                </a:solidFill>
                <a:latin typeface="Arial" pitchFamily="34" charset="0"/>
              </a:rPr>
            </a:br>
            <a:endParaRPr lang="es-ES" altLang="es-ES" sz="2400" dirty="0">
              <a:cs typeface="Lucida Sans Unicode" pitchFamily="34" charset="0"/>
            </a:endParaRPr>
          </a:p>
        </p:txBody>
      </p:sp>
      <p:sp>
        <p:nvSpPr>
          <p:cNvPr id="21507" name="2 Marcador de contenido"/>
          <p:cNvSpPr>
            <a:spLocks noGrp="1"/>
          </p:cNvSpPr>
          <p:nvPr>
            <p:ph idx="4294967295"/>
          </p:nvPr>
        </p:nvSpPr>
        <p:spPr>
          <a:xfrm>
            <a:off x="644397" y="1268760"/>
            <a:ext cx="8392099" cy="5328592"/>
          </a:xfrm>
        </p:spPr>
        <p:txBody>
          <a:bodyPr rtlCol="0">
            <a:normAutofit/>
          </a:bodyPr>
          <a:lstStyle/>
          <a:p>
            <a:pPr marL="0" indent="0" algn="ctr">
              <a:buNone/>
            </a:pPr>
            <a:r>
              <a:rPr lang="es-ES" b="1" dirty="0">
                <a:solidFill>
                  <a:srgbClr val="FF0000"/>
                </a:solidFill>
              </a:rPr>
              <a:t>ATJUE de 21 de septiembre de 2016 (C-631/15), </a:t>
            </a:r>
          </a:p>
          <a:p>
            <a:pPr marL="0" lvl="0" indent="0">
              <a:buNone/>
            </a:pPr>
            <a:r>
              <a:rPr lang="es-ES" sz="2400" i="1" dirty="0"/>
              <a:t>Carlos Álvarez </a:t>
            </a:r>
            <a:r>
              <a:rPr lang="es-ES" sz="2400" i="1" dirty="0" err="1"/>
              <a:t>Santirso</a:t>
            </a:r>
            <a:r>
              <a:rPr lang="es-ES" sz="2400" i="1" dirty="0"/>
              <a:t> contra Consejería de Educación, Cultura y Deporte del Principado de Asturias</a:t>
            </a:r>
            <a:endParaRPr lang="es-ES" sz="2400" dirty="0"/>
          </a:p>
          <a:p>
            <a:pPr marL="0" indent="0" algn="r">
              <a:buNone/>
            </a:pPr>
            <a:endParaRPr lang="es-ES" sz="2400" b="1" dirty="0"/>
          </a:p>
          <a:p>
            <a:pPr lvl="0" algn="just"/>
            <a:r>
              <a:rPr lang="es-ES" sz="2400" dirty="0"/>
              <a:t>No discriminación entre fijos y temporales: profesores funcionarios interinos (ESO).</a:t>
            </a:r>
          </a:p>
          <a:p>
            <a:pPr lvl="0" algn="just"/>
            <a:endParaRPr lang="es-ES" sz="2400" dirty="0"/>
          </a:p>
          <a:p>
            <a:pPr lvl="0" algn="just"/>
            <a:r>
              <a:rPr lang="es-ES" sz="2400" b="1" dirty="0"/>
              <a:t>Es discriminatorio reservar, sin que exista justificación objetiva la participación en el Plan de evaluación de la función docente y el incentivo que se deriva de ella, en caso de evaluación positiva, únicamente a los funcionarios de carrera, excluyendo a los profesores funcionarios interinos.</a:t>
            </a:r>
          </a:p>
          <a:p>
            <a:pPr marL="0" indent="0" algn="just">
              <a:buNone/>
              <a:defRPr/>
            </a:pPr>
            <a:endParaRPr lang="es-ES" sz="2400" dirty="0"/>
          </a:p>
          <a:p>
            <a:pPr marL="0" indent="0" algn="just">
              <a:buNone/>
              <a:defRPr/>
            </a:pPr>
            <a:endParaRPr lang="es-ES" sz="2400" dirty="0"/>
          </a:p>
        </p:txBody>
      </p:sp>
      <p:sp>
        <p:nvSpPr>
          <p:cNvPr id="21508" name="4 CuadroTexto"/>
          <p:cNvSpPr txBox="1">
            <a:spLocks noChangeArrowheads="1"/>
          </p:cNvSpPr>
          <p:nvPr/>
        </p:nvSpPr>
        <p:spPr bwMode="auto">
          <a:xfrm>
            <a:off x="468090" y="332656"/>
            <a:ext cx="1727646" cy="1323439"/>
          </a:xfrm>
          <a:prstGeom prst="rect">
            <a:avLst/>
          </a:prstGeom>
          <a:noFill/>
          <a:ln w="9525">
            <a:noFill/>
            <a:miter lim="800000"/>
            <a:headEnd/>
            <a:tailEnd/>
          </a:ln>
        </p:spPr>
        <p:txBody>
          <a:bodyPr wrap="square">
            <a:spAutoFit/>
          </a:bodyPr>
          <a:lstStyle/>
          <a:p>
            <a:pPr>
              <a:defRPr/>
            </a:pPr>
            <a:r>
              <a:rPr lang="es-ES" sz="8000" b="1" dirty="0">
                <a:solidFill>
                  <a:prstClr val="white">
                    <a:lumMod val="50000"/>
                  </a:prstClr>
                </a:solidFill>
                <a:latin typeface="Arial" pitchFamily="34" charset="0"/>
              </a:rPr>
              <a:t> </a:t>
            </a:r>
          </a:p>
        </p:txBody>
      </p:sp>
    </p:spTree>
    <p:extLst>
      <p:ext uri="{BB962C8B-B14F-4D97-AF65-F5344CB8AC3E}">
        <p14:creationId xmlns:p14="http://schemas.microsoft.com/office/powerpoint/2010/main" val="4210891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3528" y="692696"/>
            <a:ext cx="8352928" cy="5976664"/>
          </a:xfrm>
          <a:prstGeom prst="rect">
            <a:avLst/>
          </a:prstGeom>
          <a:noFill/>
        </p:spPr>
        <p:txBody>
          <a:bodyPr wrap="square" rtlCol="0">
            <a:normAutofit/>
          </a:bodyPr>
          <a:lstStyle/>
          <a:p>
            <a:r>
              <a:rPr lang="es-ES" sz="2600" b="1" dirty="0">
                <a:solidFill>
                  <a:srgbClr val="00B050"/>
                </a:solidFill>
              </a:rPr>
              <a:t>IMPACTO DEL DERECHO UE</a:t>
            </a:r>
          </a:p>
          <a:p>
            <a:pPr marL="457200" indent="-457200">
              <a:buFont typeface="Arial" panose="020B0604020202020204" pitchFamily="34" charset="0"/>
              <a:buChar char="•"/>
            </a:pPr>
            <a:r>
              <a:rPr lang="es-ES" sz="2600" b="1" dirty="0">
                <a:solidFill>
                  <a:srgbClr val="00B050"/>
                </a:solidFill>
              </a:rPr>
              <a:t>La Directiva 1999/70.</a:t>
            </a:r>
          </a:p>
          <a:p>
            <a:pPr marL="457200" indent="-457200">
              <a:buFont typeface="Arial" panose="020B0604020202020204" pitchFamily="34" charset="0"/>
              <a:buChar char="•"/>
            </a:pPr>
            <a:r>
              <a:rPr lang="es-ES" sz="2600" b="1" dirty="0">
                <a:solidFill>
                  <a:srgbClr val="00B050"/>
                </a:solidFill>
              </a:rPr>
              <a:t>Jurisprudencia relevante.</a:t>
            </a:r>
          </a:p>
          <a:p>
            <a:pPr marL="457200" indent="-457200">
              <a:buFont typeface="Arial" panose="020B0604020202020204" pitchFamily="34" charset="0"/>
              <a:buChar char="•"/>
            </a:pPr>
            <a:r>
              <a:rPr lang="es-ES" sz="2600" b="1" dirty="0">
                <a:solidFill>
                  <a:srgbClr val="00B050"/>
                </a:solidFill>
              </a:rPr>
              <a:t>El caso Ana De Diego Porras.</a:t>
            </a:r>
          </a:p>
          <a:p>
            <a:endParaRPr lang="es-ES" sz="2600" b="1" dirty="0">
              <a:solidFill>
                <a:srgbClr val="00B050"/>
              </a:solidFill>
            </a:endParaRPr>
          </a:p>
          <a:p>
            <a:r>
              <a:rPr lang="es-ES" sz="2600" b="1" dirty="0">
                <a:solidFill>
                  <a:srgbClr val="00B050"/>
                </a:solidFill>
              </a:rPr>
              <a:t>CRITERIOS JURISPRUDENCIALES RECIENTES</a:t>
            </a:r>
          </a:p>
          <a:p>
            <a:pPr marL="457200" indent="-457200">
              <a:buFont typeface="Arial" panose="020B0604020202020204" pitchFamily="34" charset="0"/>
              <a:buChar char="•"/>
            </a:pPr>
            <a:r>
              <a:rPr lang="es-ES" sz="2600" b="1" dirty="0">
                <a:solidFill>
                  <a:srgbClr val="00B050"/>
                </a:solidFill>
              </a:rPr>
              <a:t>Contrato para obra o servicio</a:t>
            </a:r>
          </a:p>
          <a:p>
            <a:pPr marL="457200" indent="-457200">
              <a:buFont typeface="Arial" panose="020B0604020202020204" pitchFamily="34" charset="0"/>
              <a:buChar char="•"/>
            </a:pPr>
            <a:r>
              <a:rPr lang="es-ES" sz="2600" b="1" dirty="0">
                <a:solidFill>
                  <a:srgbClr val="00B050"/>
                </a:solidFill>
              </a:rPr>
              <a:t>Contrato eventual</a:t>
            </a:r>
          </a:p>
          <a:p>
            <a:pPr marL="457200" indent="-457200">
              <a:buFont typeface="Arial" panose="020B0604020202020204" pitchFamily="34" charset="0"/>
              <a:buChar char="•"/>
            </a:pPr>
            <a:r>
              <a:rPr lang="es-ES" sz="2600" b="1" dirty="0">
                <a:solidFill>
                  <a:srgbClr val="00B050"/>
                </a:solidFill>
              </a:rPr>
              <a:t>Contrato de interinidad</a:t>
            </a:r>
          </a:p>
          <a:p>
            <a:pPr marL="457200" indent="-457200">
              <a:buFont typeface="Arial" panose="020B0604020202020204" pitchFamily="34" charset="0"/>
              <a:buChar char="•"/>
            </a:pPr>
            <a:r>
              <a:rPr lang="es-ES" sz="2600" b="1" dirty="0">
                <a:solidFill>
                  <a:srgbClr val="00B050"/>
                </a:solidFill>
              </a:rPr>
              <a:t>Contrato de relevo</a:t>
            </a:r>
          </a:p>
          <a:p>
            <a:pPr marL="457200" indent="-457200">
              <a:buFont typeface="Arial" panose="020B0604020202020204" pitchFamily="34" charset="0"/>
              <a:buChar char="•"/>
            </a:pPr>
            <a:r>
              <a:rPr lang="es-ES" sz="2600" b="1" dirty="0">
                <a:solidFill>
                  <a:srgbClr val="00B050"/>
                </a:solidFill>
              </a:rPr>
              <a:t>Personal Indefino No Fijo (PINF)</a:t>
            </a:r>
          </a:p>
          <a:p>
            <a:pPr marL="457200" indent="-457200">
              <a:buFont typeface="Arial" panose="020B0604020202020204" pitchFamily="34" charset="0"/>
              <a:buChar char="•"/>
            </a:pPr>
            <a:r>
              <a:rPr lang="es-ES" sz="2600" b="1" dirty="0">
                <a:solidFill>
                  <a:srgbClr val="00B050"/>
                </a:solidFill>
              </a:rPr>
              <a:t>Cuestiones generales</a:t>
            </a:r>
          </a:p>
          <a:p>
            <a:endParaRPr lang="es-ES" sz="2600" b="1" dirty="0">
              <a:solidFill>
                <a:srgbClr val="00B050"/>
              </a:solidFill>
            </a:endParaRPr>
          </a:p>
          <a:p>
            <a:r>
              <a:rPr lang="es-ES" sz="2600" b="1" dirty="0">
                <a:solidFill>
                  <a:srgbClr val="00B050"/>
                </a:solidFill>
              </a:rPr>
              <a:t>CONCLUSIÓN</a:t>
            </a:r>
          </a:p>
          <a:p>
            <a:pPr algn="r"/>
            <a:endParaRPr lang="es-ES" sz="2000" dirty="0">
              <a:solidFill>
                <a:prstClr val="black"/>
              </a:solidFill>
            </a:endParaRPr>
          </a:p>
        </p:txBody>
      </p:sp>
      <p:pic>
        <p:nvPicPr>
          <p:cNvPr id="12" name="Picture 1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191000" y="-315416"/>
            <a:ext cx="7765662" cy="16476125"/>
          </a:xfrm>
          <a:prstGeom prst="rect">
            <a:avLst/>
          </a:prstGeom>
        </p:spPr>
      </p:pic>
    </p:spTree>
    <p:extLst>
      <p:ext uri="{BB962C8B-B14F-4D97-AF65-F5344CB8AC3E}">
        <p14:creationId xmlns:p14="http://schemas.microsoft.com/office/powerpoint/2010/main" val="923472089"/>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idx="4294967295"/>
          </p:nvPr>
        </p:nvSpPr>
        <p:spPr>
          <a:xfrm>
            <a:off x="1000100" y="260350"/>
            <a:ext cx="7856339" cy="734025"/>
          </a:xfrm>
        </p:spPr>
        <p:txBody>
          <a:bodyPr anchor="t">
            <a:normAutofit fontScale="90000"/>
          </a:bodyPr>
          <a:lstStyle/>
          <a:p>
            <a:pPr algn="ctr"/>
            <a:r>
              <a:rPr lang="es-ES" sz="2400" b="1" dirty="0">
                <a:solidFill>
                  <a:srgbClr val="00B050"/>
                </a:solidFill>
                <a:latin typeface="Arial" pitchFamily="34" charset="0"/>
              </a:rPr>
              <a:t>Sacrificios para todos</a:t>
            </a:r>
            <a:br>
              <a:rPr lang="es-ES" sz="2400" b="1" dirty="0">
                <a:solidFill>
                  <a:srgbClr val="00B050"/>
                </a:solidFill>
                <a:latin typeface="Arial" pitchFamily="34" charset="0"/>
              </a:rPr>
            </a:br>
            <a:endParaRPr lang="es-ES" altLang="es-ES" sz="2400" dirty="0">
              <a:cs typeface="Lucida Sans Unicode" pitchFamily="34" charset="0"/>
            </a:endParaRPr>
          </a:p>
        </p:txBody>
      </p:sp>
      <p:sp>
        <p:nvSpPr>
          <p:cNvPr id="21507" name="2 Marcador de contenido"/>
          <p:cNvSpPr>
            <a:spLocks noGrp="1"/>
          </p:cNvSpPr>
          <p:nvPr>
            <p:ph idx="4294967295"/>
          </p:nvPr>
        </p:nvSpPr>
        <p:spPr>
          <a:xfrm>
            <a:off x="644397" y="1268760"/>
            <a:ext cx="8392099" cy="5328592"/>
          </a:xfrm>
        </p:spPr>
        <p:txBody>
          <a:bodyPr rtlCol="0">
            <a:normAutofit/>
          </a:bodyPr>
          <a:lstStyle/>
          <a:p>
            <a:pPr marL="0" indent="0" algn="ctr">
              <a:buNone/>
            </a:pPr>
            <a:r>
              <a:rPr lang="es-ES_tradnl" sz="2400" b="1" dirty="0">
                <a:solidFill>
                  <a:srgbClr val="FF0000"/>
                </a:solidFill>
              </a:rPr>
              <a:t>ATJUE 9 de febrero de 2017 C-443/16</a:t>
            </a:r>
            <a:endParaRPr lang="es-ES" sz="2400" dirty="0">
              <a:solidFill>
                <a:srgbClr val="FF0000"/>
              </a:solidFill>
            </a:endParaRPr>
          </a:p>
          <a:p>
            <a:pPr marL="0" indent="0" algn="r">
              <a:buNone/>
            </a:pPr>
            <a:r>
              <a:rPr lang="es-ES_tradnl" sz="2400" b="1" dirty="0"/>
              <a:t>Francisco Rodrigo Sanz </a:t>
            </a:r>
          </a:p>
          <a:p>
            <a:pPr marL="0" indent="0" algn="r">
              <a:buNone/>
            </a:pPr>
            <a:r>
              <a:rPr lang="es-ES_tradnl" sz="2400" b="1" dirty="0"/>
              <a:t>contra Universidad Politécnica de Madrid</a:t>
            </a:r>
            <a:endParaRPr lang="es-ES" sz="2400" dirty="0"/>
          </a:p>
          <a:p>
            <a:pPr marL="0" indent="0">
              <a:buNone/>
            </a:pPr>
            <a:endParaRPr lang="es-ES" sz="2400" b="1" dirty="0"/>
          </a:p>
          <a:p>
            <a:pPr algn="just">
              <a:defRPr/>
            </a:pPr>
            <a:r>
              <a:rPr lang="es-ES_tradnl" sz="2400" dirty="0"/>
              <a:t>Principio de no discriminación entre fijos y temporales</a:t>
            </a:r>
          </a:p>
          <a:p>
            <a:pPr algn="just">
              <a:defRPr/>
            </a:pPr>
            <a:r>
              <a:rPr lang="es-ES_tradnl" sz="2400" dirty="0"/>
              <a:t>Aplicación a profesores universitarios de escuela universitaria interinos. </a:t>
            </a:r>
          </a:p>
          <a:p>
            <a:pPr algn="just">
              <a:defRPr/>
            </a:pPr>
            <a:endParaRPr lang="es-ES_tradnl" sz="2400" b="1" dirty="0"/>
          </a:p>
          <a:p>
            <a:pPr lvl="0" algn="just"/>
            <a:r>
              <a:rPr lang="es-ES" sz="2400" b="1" dirty="0"/>
              <a:t>Es discriminatorio concentrar las medidas de reestructuración (reducir media jornada a quien carece del Doctorado) en los interinos (quedan al margen los funcionarios de carrera comparables).</a:t>
            </a:r>
          </a:p>
          <a:p>
            <a:pPr marL="0" indent="0" algn="just">
              <a:buNone/>
              <a:defRPr/>
            </a:pPr>
            <a:endParaRPr lang="es-ES" sz="2400" dirty="0"/>
          </a:p>
          <a:p>
            <a:pPr marL="0" indent="0" algn="just">
              <a:buNone/>
              <a:defRPr/>
            </a:pPr>
            <a:endParaRPr lang="es-ES" sz="2400" dirty="0"/>
          </a:p>
        </p:txBody>
      </p:sp>
      <p:sp>
        <p:nvSpPr>
          <p:cNvPr id="21508" name="4 CuadroTexto"/>
          <p:cNvSpPr txBox="1">
            <a:spLocks noChangeArrowheads="1"/>
          </p:cNvSpPr>
          <p:nvPr/>
        </p:nvSpPr>
        <p:spPr bwMode="auto">
          <a:xfrm>
            <a:off x="468090" y="332656"/>
            <a:ext cx="1727646" cy="1323439"/>
          </a:xfrm>
          <a:prstGeom prst="rect">
            <a:avLst/>
          </a:prstGeom>
          <a:noFill/>
          <a:ln w="9525">
            <a:noFill/>
            <a:miter lim="800000"/>
            <a:headEnd/>
            <a:tailEnd/>
          </a:ln>
        </p:spPr>
        <p:txBody>
          <a:bodyPr wrap="square">
            <a:spAutoFit/>
          </a:bodyPr>
          <a:lstStyle/>
          <a:p>
            <a:pPr>
              <a:defRPr/>
            </a:pPr>
            <a:r>
              <a:rPr lang="es-ES" sz="8000" b="1" dirty="0">
                <a:solidFill>
                  <a:prstClr val="white">
                    <a:lumMod val="50000"/>
                  </a:prstClr>
                </a:solidFill>
                <a:latin typeface="Arial" pitchFamily="34" charset="0"/>
              </a:rPr>
              <a:t> </a:t>
            </a:r>
          </a:p>
        </p:txBody>
      </p:sp>
    </p:spTree>
    <p:extLst>
      <p:ext uri="{BB962C8B-B14F-4D97-AF65-F5344CB8AC3E}">
        <p14:creationId xmlns:p14="http://schemas.microsoft.com/office/powerpoint/2010/main" val="39115670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3528" y="1484784"/>
            <a:ext cx="8352928" cy="5184576"/>
          </a:xfrm>
          <a:prstGeom prst="rect">
            <a:avLst/>
          </a:prstGeom>
          <a:noFill/>
        </p:spPr>
        <p:txBody>
          <a:bodyPr wrap="square" rtlCol="0">
            <a:noAutofit/>
          </a:bodyPr>
          <a:lstStyle/>
          <a:p>
            <a:pPr marL="514350" marR="0" lvl="0" indent="-514350" algn="ctr"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prstClr val="black"/>
                </a:solidFill>
                <a:effectLst/>
                <a:uLnTx/>
                <a:uFillTx/>
                <a:latin typeface="Calibri"/>
                <a:ea typeface="+mn-ea"/>
                <a:cs typeface="+mn-cs"/>
              </a:rPr>
              <a:t>TRES SSTJUE</a:t>
            </a:r>
          </a:p>
          <a:p>
            <a:pPr marL="514350" marR="0" lvl="0" indent="-514350" algn="ctr" defTabSz="914400" rtl="0" eaLnBrk="1" fontAlgn="auto" latinLnBrk="0" hangingPunct="1">
              <a:lnSpc>
                <a:spcPct val="100000"/>
              </a:lnSpc>
              <a:spcBef>
                <a:spcPts val="0"/>
              </a:spcBef>
              <a:spcAft>
                <a:spcPts val="0"/>
              </a:spcAft>
              <a:buClrTx/>
              <a:buSzTx/>
              <a:buFontTx/>
              <a:buNone/>
              <a:tabLst/>
              <a:defRPr/>
            </a:pPr>
            <a:endParaRPr kumimoji="0" lang="es-ES" sz="2000" b="1" i="0" u="none" strike="noStrike" kern="1200" cap="none" spc="0" normalizeH="0" baseline="0" noProof="0" dirty="0">
              <a:ln>
                <a:noFill/>
              </a:ln>
              <a:solidFill>
                <a:prstClr val="black"/>
              </a:solidFill>
              <a:effectLst/>
              <a:uLnTx/>
              <a:uFillTx/>
              <a:latin typeface="Calibri"/>
              <a:ea typeface="+mn-ea"/>
              <a:cs typeface="+mn-cs"/>
            </a:endParaRPr>
          </a:p>
          <a:p>
            <a:pPr marL="457200" marR="0" lvl="0" indent="-457200" algn="just" defTabSz="914400" rtl="0" eaLnBrk="1" fontAlgn="auto" latinLnBrk="0" hangingPunct="1">
              <a:lnSpc>
                <a:spcPct val="100000"/>
              </a:lnSpc>
              <a:spcBef>
                <a:spcPts val="0"/>
              </a:spcBef>
              <a:spcAft>
                <a:spcPts val="0"/>
              </a:spcAft>
              <a:buClrTx/>
              <a:buSzTx/>
              <a:buFontTx/>
              <a:buAutoNum type="arabicPeriod"/>
              <a:tabLst/>
              <a:defRPr/>
            </a:pPr>
            <a:r>
              <a:rPr kumimoji="0" lang="es-ES" sz="2000" b="1" i="0" u="none" strike="noStrike" kern="1200" cap="none" spc="0" normalizeH="0" baseline="0" noProof="0" dirty="0">
                <a:ln>
                  <a:noFill/>
                </a:ln>
                <a:solidFill>
                  <a:srgbClr val="FF0000"/>
                </a:solidFill>
                <a:effectLst/>
                <a:uLnTx/>
                <a:uFillTx/>
                <a:latin typeface="Calibri"/>
                <a:ea typeface="+mn-ea"/>
                <a:cs typeface="+mn-cs"/>
              </a:rPr>
              <a:t>STJUE de 14 septiembre 2016 (C-16/15), </a:t>
            </a:r>
            <a:r>
              <a:rPr kumimoji="0" lang="es-ES" sz="2000" b="1" i="0" u="none" strike="noStrike" kern="1200" cap="none" spc="0" normalizeH="0" baseline="0" noProof="0" dirty="0">
                <a:ln>
                  <a:noFill/>
                </a:ln>
                <a:solidFill>
                  <a:srgbClr val="00B0F0"/>
                </a:solidFill>
                <a:effectLst/>
                <a:uLnTx/>
                <a:uFillTx/>
                <a:latin typeface="Calibri"/>
                <a:ea typeface="+mn-ea"/>
                <a:cs typeface="+mn-cs"/>
              </a:rPr>
              <a:t>María Elena Pérez López contra el Servicio Madrileño de Salud</a:t>
            </a:r>
            <a:r>
              <a:rPr kumimoji="0" lang="es-ES" sz="2000" b="1" i="0" u="none" strike="noStrike" kern="1200" cap="none" spc="0" normalizeH="0" baseline="0" noProof="0" dirty="0">
                <a:ln>
                  <a:noFill/>
                </a:ln>
                <a:solidFill>
                  <a:srgbClr val="FF0000"/>
                </a:solidFill>
                <a:effectLst/>
                <a:uLnTx/>
                <a:uFillTx/>
                <a:latin typeface="Calibri"/>
                <a:ea typeface="+mn-ea"/>
                <a:cs typeface="+mn-cs"/>
              </a:rPr>
              <a:t>. Temporalidad en Servicios Públicos de Salud.</a:t>
            </a:r>
          </a:p>
          <a:p>
            <a:pPr marL="457200" marR="0" lvl="0" indent="-457200" algn="just" defTabSz="914400" rtl="0" eaLnBrk="1" fontAlgn="auto" latinLnBrk="0" hangingPunct="1">
              <a:lnSpc>
                <a:spcPct val="100000"/>
              </a:lnSpc>
              <a:spcBef>
                <a:spcPts val="0"/>
              </a:spcBef>
              <a:spcAft>
                <a:spcPts val="0"/>
              </a:spcAft>
              <a:buClrTx/>
              <a:buSzTx/>
              <a:buFontTx/>
              <a:buAutoNum type="arabicPeriod"/>
              <a:tabLst/>
              <a:defRPr/>
            </a:pPr>
            <a:endParaRPr kumimoji="0" lang="es-ES" sz="2000" b="1" i="0" u="none" strike="noStrike" kern="1200" cap="none" spc="0" normalizeH="0" baseline="0" noProof="0" dirty="0">
              <a:ln>
                <a:noFill/>
              </a:ln>
              <a:solidFill>
                <a:srgbClr val="FF0000"/>
              </a:solidFill>
              <a:effectLst/>
              <a:uLnTx/>
              <a:uFillTx/>
              <a:latin typeface="Calibri"/>
              <a:ea typeface="+mn-ea"/>
              <a:cs typeface="+mn-cs"/>
            </a:endParaRPr>
          </a:p>
          <a:p>
            <a:pPr marL="457200" marR="0" lvl="0" indent="-457200" algn="just" defTabSz="914400" rtl="0" eaLnBrk="1" fontAlgn="auto" latinLnBrk="0" hangingPunct="1">
              <a:lnSpc>
                <a:spcPct val="100000"/>
              </a:lnSpc>
              <a:spcBef>
                <a:spcPts val="0"/>
              </a:spcBef>
              <a:spcAft>
                <a:spcPts val="0"/>
              </a:spcAft>
              <a:buClrTx/>
              <a:buSzTx/>
              <a:buFontTx/>
              <a:buAutoNum type="arabicPeriod"/>
              <a:tabLst/>
              <a:defRPr/>
            </a:pPr>
            <a:r>
              <a:rPr kumimoji="0" lang="es-ES" sz="2000" b="1" i="0" u="none" strike="noStrike" kern="1200" cap="none" spc="0" normalizeH="0" baseline="0" noProof="0" dirty="0">
                <a:ln>
                  <a:noFill/>
                </a:ln>
                <a:solidFill>
                  <a:srgbClr val="FF0000"/>
                </a:solidFill>
                <a:effectLst/>
                <a:uLnTx/>
                <a:uFillTx/>
                <a:latin typeface="Calibri"/>
                <a:ea typeface="+mn-ea"/>
                <a:cs typeface="+mn-cs"/>
              </a:rPr>
              <a:t>STJUE de 14 septiembre 2016 (C-184 y 197/15), </a:t>
            </a:r>
            <a:r>
              <a:rPr kumimoji="0" lang="es-ES" sz="2000" b="1" i="0" u="none" strike="noStrike" kern="1200" cap="none" spc="0" normalizeH="0" baseline="0" noProof="0" dirty="0">
                <a:ln>
                  <a:noFill/>
                </a:ln>
                <a:solidFill>
                  <a:srgbClr val="00B0F0"/>
                </a:solidFill>
                <a:effectLst/>
                <a:uLnTx/>
                <a:uFillTx/>
                <a:latin typeface="Calibri"/>
                <a:ea typeface="+mn-ea"/>
                <a:cs typeface="+mn-cs"/>
              </a:rPr>
              <a:t>Florentina Martínez Andrés vs. Servicio Vasco de Salud y Juan Carlos </a:t>
            </a:r>
            <a:r>
              <a:rPr kumimoji="0" lang="es-ES" sz="2000" b="1" i="0" u="none" strike="noStrike" kern="1200" cap="none" spc="0" normalizeH="0" baseline="0" noProof="0" dirty="0" err="1">
                <a:ln>
                  <a:noFill/>
                </a:ln>
                <a:solidFill>
                  <a:srgbClr val="00B0F0"/>
                </a:solidFill>
                <a:effectLst/>
                <a:uLnTx/>
                <a:uFillTx/>
                <a:latin typeface="Calibri"/>
                <a:ea typeface="+mn-ea"/>
                <a:cs typeface="+mn-cs"/>
              </a:rPr>
              <a:t>Castrejana</a:t>
            </a:r>
            <a:r>
              <a:rPr kumimoji="0" lang="es-ES" sz="2000" b="1" i="0" u="none" strike="noStrike" kern="1200" cap="none" spc="0" normalizeH="0" baseline="0" noProof="0" dirty="0">
                <a:ln>
                  <a:noFill/>
                </a:ln>
                <a:solidFill>
                  <a:srgbClr val="00B0F0"/>
                </a:solidFill>
                <a:effectLst/>
                <a:uLnTx/>
                <a:uFillTx/>
                <a:latin typeface="Calibri"/>
                <a:ea typeface="+mn-ea"/>
                <a:cs typeface="+mn-cs"/>
              </a:rPr>
              <a:t> López vs Ayuntamiento de Vitoria-Gasteiz</a:t>
            </a:r>
            <a:r>
              <a:rPr kumimoji="0" lang="es-ES" sz="2000" b="1" i="0" u="none" strike="noStrike" kern="1200" cap="none" spc="0" normalizeH="0" baseline="0" noProof="0" dirty="0">
                <a:ln>
                  <a:noFill/>
                </a:ln>
                <a:solidFill>
                  <a:srgbClr val="FF0000"/>
                </a:solidFill>
                <a:effectLst/>
                <a:uLnTx/>
                <a:uFillTx/>
                <a:latin typeface="Calibri"/>
                <a:ea typeface="+mn-ea"/>
                <a:cs typeface="+mn-cs"/>
              </a:rPr>
              <a:t>. Abuso de temporalidad en empleo administrativo.</a:t>
            </a:r>
          </a:p>
          <a:p>
            <a:pPr marL="457200" marR="0" lvl="0" indent="-457200" algn="just" defTabSz="914400" rtl="0" eaLnBrk="1" fontAlgn="auto" latinLnBrk="0" hangingPunct="1">
              <a:lnSpc>
                <a:spcPct val="100000"/>
              </a:lnSpc>
              <a:spcBef>
                <a:spcPts val="0"/>
              </a:spcBef>
              <a:spcAft>
                <a:spcPts val="0"/>
              </a:spcAft>
              <a:buClrTx/>
              <a:buSzTx/>
              <a:buFontTx/>
              <a:buAutoNum type="arabicPeriod"/>
              <a:tabLst/>
              <a:defRPr/>
            </a:pPr>
            <a:endParaRPr kumimoji="0" lang="es-ES" sz="2000" b="1" i="0" u="none" strike="noStrike" kern="1200" cap="none" spc="0" normalizeH="0" baseline="0" noProof="0" dirty="0">
              <a:ln>
                <a:noFill/>
              </a:ln>
              <a:solidFill>
                <a:srgbClr val="FF0000"/>
              </a:solidFill>
              <a:effectLst/>
              <a:uLnTx/>
              <a:uFillTx/>
              <a:latin typeface="Calibri"/>
              <a:ea typeface="+mn-ea"/>
              <a:cs typeface="+mn-cs"/>
            </a:endParaRPr>
          </a:p>
          <a:p>
            <a:pPr marL="457200" marR="0" lvl="0" indent="-457200" algn="just" defTabSz="914400" rtl="0" eaLnBrk="1" fontAlgn="auto" latinLnBrk="0" hangingPunct="1">
              <a:lnSpc>
                <a:spcPct val="100000"/>
              </a:lnSpc>
              <a:spcBef>
                <a:spcPts val="0"/>
              </a:spcBef>
              <a:spcAft>
                <a:spcPts val="0"/>
              </a:spcAft>
              <a:buClrTx/>
              <a:buSzTx/>
              <a:buFontTx/>
              <a:buAutoNum type="arabicPeriod"/>
              <a:tabLst/>
              <a:defRPr/>
            </a:pPr>
            <a:r>
              <a:rPr kumimoji="0" lang="es-ES" sz="2000" b="1" i="0" u="none" strike="noStrike" kern="1200" cap="none" spc="0" normalizeH="0" baseline="0" noProof="0" dirty="0">
                <a:ln>
                  <a:noFill/>
                </a:ln>
                <a:solidFill>
                  <a:srgbClr val="FF0000"/>
                </a:solidFill>
                <a:effectLst/>
                <a:uLnTx/>
                <a:uFillTx/>
                <a:latin typeface="Calibri"/>
                <a:ea typeface="+mn-ea"/>
                <a:cs typeface="+mn-cs"/>
              </a:rPr>
              <a:t>STJUE de 14 septiembre 2016 (C-596/14), </a:t>
            </a:r>
            <a:r>
              <a:rPr kumimoji="0" lang="es-ES" sz="2000" b="1" i="0" u="none" strike="noStrike" kern="1200" cap="none" spc="0" normalizeH="0" baseline="0" noProof="0" dirty="0">
                <a:ln>
                  <a:noFill/>
                </a:ln>
                <a:solidFill>
                  <a:srgbClr val="00B0F0"/>
                </a:solidFill>
                <a:effectLst/>
                <a:uLnTx/>
                <a:uFillTx/>
                <a:latin typeface="Calibri"/>
                <a:ea typeface="+mn-ea"/>
                <a:cs typeface="+mn-cs"/>
              </a:rPr>
              <a:t>Ana de Diego Porras contra Ministerio de Defensa</a:t>
            </a:r>
            <a:r>
              <a:rPr kumimoji="0" lang="es-ES" sz="2000" b="1" i="0" u="none" strike="noStrike" kern="1200" cap="none" spc="0" normalizeH="0" baseline="0" noProof="0" dirty="0">
                <a:ln>
                  <a:noFill/>
                </a:ln>
                <a:solidFill>
                  <a:srgbClr val="FF0000"/>
                </a:solidFill>
                <a:effectLst/>
                <a:uLnTx/>
                <a:uFillTx/>
                <a:latin typeface="Calibri"/>
                <a:ea typeface="+mn-ea"/>
                <a:cs typeface="+mn-cs"/>
              </a:rPr>
              <a:t>. Extinción por finalización de contrato temporal</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2000" b="1" i="0" u="none" strike="noStrike" kern="1200" cap="none" spc="0" normalizeH="0" baseline="0" noProof="0" dirty="0">
              <a:ln>
                <a:noFill/>
              </a:ln>
              <a:solidFill>
                <a:srgbClr val="FF0000"/>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2000" b="1" i="0" u="none" strike="noStrike" kern="1200" cap="none" spc="0" normalizeH="0" baseline="0" noProof="0" dirty="0">
                <a:ln>
                  <a:noFill/>
                </a:ln>
                <a:solidFill>
                  <a:srgbClr val="00B050"/>
                </a:solidFill>
                <a:effectLst/>
                <a:uLnTx/>
                <a:uFillTx/>
                <a:latin typeface="Calibri"/>
                <a:ea typeface="+mn-ea"/>
                <a:cs typeface="+mn-cs"/>
              </a:rPr>
              <a:t>Llamativo: a) Composición de la Sala. b) Omisión Conclusiones Abogado General. c) Ausencia de ciertos preceptos y conceptos. d) Simultaneidad.</a:t>
            </a:r>
          </a:p>
        </p:txBody>
      </p:sp>
      <p:pic>
        <p:nvPicPr>
          <p:cNvPr id="12" name="Picture 1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191000" y="-27384"/>
            <a:ext cx="7765662" cy="16476125"/>
          </a:xfrm>
          <a:prstGeom prst="rect">
            <a:avLst/>
          </a:prstGeom>
        </p:spPr>
      </p:pic>
      <p:sp>
        <p:nvSpPr>
          <p:cNvPr id="4" name="3 Rectángulo"/>
          <p:cNvSpPr/>
          <p:nvPr/>
        </p:nvSpPr>
        <p:spPr>
          <a:xfrm>
            <a:off x="35496" y="188640"/>
            <a:ext cx="4572000" cy="1200329"/>
          </a:xfrm>
          <a:prstGeom prst="rect">
            <a:avLst/>
          </a:prstGeom>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800" b="1" i="0" u="none" strike="noStrike" kern="1200" cap="none" spc="0" normalizeH="0" baseline="0" noProof="0" dirty="0">
                <a:ln>
                  <a:noFill/>
                </a:ln>
                <a:solidFill>
                  <a:prstClr val="black"/>
                </a:solidFill>
                <a:effectLst/>
                <a:uLnTx/>
                <a:uFillTx/>
                <a:latin typeface="Calibri"/>
                <a:ea typeface="+mn-ea"/>
                <a:cs typeface="+mn-cs"/>
              </a:rPr>
              <a:t>Directiva 1999/70/CE del Consejo, de 28 de junio de 1999, relativa al Acuerdo marco de la CES, la UNICE y el CEEP sobre el trabajo de duración determinada</a:t>
            </a:r>
          </a:p>
        </p:txBody>
      </p:sp>
    </p:spTree>
    <p:extLst>
      <p:ext uri="{BB962C8B-B14F-4D97-AF65-F5344CB8AC3E}">
        <p14:creationId xmlns:p14="http://schemas.microsoft.com/office/powerpoint/2010/main" val="2531458697"/>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idx="4294967295"/>
          </p:nvPr>
        </p:nvSpPr>
        <p:spPr>
          <a:xfrm>
            <a:off x="1000100" y="260350"/>
            <a:ext cx="7856339" cy="734025"/>
          </a:xfrm>
        </p:spPr>
        <p:txBody>
          <a:bodyPr anchor="t">
            <a:normAutofit fontScale="90000"/>
          </a:bodyPr>
          <a:lstStyle/>
          <a:p>
            <a:pPr algn="ctr"/>
            <a:r>
              <a:rPr lang="es-ES" sz="2400" b="1" dirty="0">
                <a:solidFill>
                  <a:srgbClr val="00B050"/>
                </a:solidFill>
                <a:latin typeface="Arial" pitchFamily="34" charset="0"/>
              </a:rPr>
              <a:t>No discriminación de funcionarios temporales</a:t>
            </a:r>
            <a:br>
              <a:rPr lang="es-ES" sz="2400" b="1" dirty="0">
                <a:solidFill>
                  <a:srgbClr val="00B050"/>
                </a:solidFill>
                <a:latin typeface="Arial" pitchFamily="34" charset="0"/>
              </a:rPr>
            </a:br>
            <a:r>
              <a:rPr lang="es-ES" sz="2200" b="1" dirty="0">
                <a:latin typeface="Arial" pitchFamily="34" charset="0"/>
              </a:rPr>
              <a:t>Directiva 1999/70, trabajos de duración determinada</a:t>
            </a:r>
            <a:endParaRPr lang="es-ES" altLang="es-ES" sz="2400" dirty="0">
              <a:cs typeface="Lucida Sans Unicode" pitchFamily="34" charset="0"/>
            </a:endParaRPr>
          </a:p>
        </p:txBody>
      </p:sp>
      <p:sp>
        <p:nvSpPr>
          <p:cNvPr id="21507" name="2 Marcador de contenido"/>
          <p:cNvSpPr>
            <a:spLocks noGrp="1"/>
          </p:cNvSpPr>
          <p:nvPr>
            <p:ph idx="4294967295"/>
          </p:nvPr>
        </p:nvSpPr>
        <p:spPr>
          <a:xfrm>
            <a:off x="644397" y="1268760"/>
            <a:ext cx="8392099" cy="5328592"/>
          </a:xfrm>
        </p:spPr>
        <p:txBody>
          <a:bodyPr rtlCol="0">
            <a:normAutofit fontScale="92500"/>
          </a:bodyPr>
          <a:lstStyle/>
          <a:p>
            <a:pPr marL="0" indent="0" algn="ctr" eaLnBrk="1" fontAlgn="auto" hangingPunct="1">
              <a:spcAft>
                <a:spcPts val="0"/>
              </a:spcAft>
              <a:buFont typeface="Arial" pitchFamily="34" charset="0"/>
              <a:buNone/>
              <a:defRPr/>
            </a:pPr>
            <a:r>
              <a:rPr lang="es-ES" sz="2600" b="1" dirty="0">
                <a:solidFill>
                  <a:srgbClr val="FF0000"/>
                </a:solidFill>
                <a:latin typeface="+mj-lt"/>
                <a:cs typeface="Lucida Sans Unicode" pitchFamily="34" charset="0"/>
              </a:rPr>
              <a:t>STJUE 20 </a:t>
            </a:r>
            <a:r>
              <a:rPr lang="es-ES" sz="2600" b="1" dirty="0" err="1">
                <a:solidFill>
                  <a:srgbClr val="FF0000"/>
                </a:solidFill>
                <a:latin typeface="+mj-lt"/>
                <a:cs typeface="Lucida Sans Unicode" pitchFamily="34" charset="0"/>
              </a:rPr>
              <a:t>dic</a:t>
            </a:r>
            <a:r>
              <a:rPr lang="es-ES" sz="2600" b="1" dirty="0">
                <a:solidFill>
                  <a:srgbClr val="FF0000"/>
                </a:solidFill>
                <a:latin typeface="+mj-lt"/>
                <a:cs typeface="Lucida Sans Unicode" pitchFamily="34" charset="0"/>
              </a:rPr>
              <a:t> 2017 (C-158/16) Vega González</a:t>
            </a:r>
            <a:r>
              <a:rPr lang="es-ES" sz="2600" b="1" dirty="0">
                <a:latin typeface="+mj-lt"/>
              </a:rPr>
              <a:t> </a:t>
            </a:r>
          </a:p>
          <a:p>
            <a:pPr marL="0" indent="0" algn="just">
              <a:buNone/>
              <a:defRPr/>
            </a:pPr>
            <a:r>
              <a:rPr lang="es-ES_tradnl" sz="2400" b="1" dirty="0" err="1"/>
              <a:t>Sdh</a:t>
            </a:r>
            <a:r>
              <a:rPr lang="es-ES_tradnl" sz="2400" b="1" dirty="0"/>
              <a:t>: </a:t>
            </a:r>
            <a:r>
              <a:rPr lang="es-ES" sz="2400" dirty="0"/>
              <a:t>Margarita Vega es funcionaria interina del Principado de Asturias, resulta elegida Diputada autonómica y solicita paso a servicios especiales.</a:t>
            </a:r>
          </a:p>
          <a:p>
            <a:pPr marL="0" indent="0" algn="just">
              <a:buNone/>
              <a:defRPr/>
            </a:pPr>
            <a:r>
              <a:rPr lang="es-ES" sz="2400" b="1" dirty="0"/>
              <a:t>Problema: </a:t>
            </a:r>
            <a:r>
              <a:rPr lang="es-ES" sz="2400" dirty="0"/>
              <a:t>si, pese a tenor de legislación, cabe reconocer en servicios especiales (plaza reservada) al funcionario interino.</a:t>
            </a:r>
          </a:p>
          <a:p>
            <a:pPr lvl="0">
              <a:buNone/>
            </a:pPr>
            <a:r>
              <a:rPr lang="es-ES" sz="3000" b="1" dirty="0"/>
              <a:t>TJUE</a:t>
            </a:r>
            <a:r>
              <a:rPr lang="es-ES" sz="3000" dirty="0"/>
              <a:t>: </a:t>
            </a:r>
            <a:r>
              <a:rPr lang="es-ES" sz="2600" dirty="0"/>
              <a:t>No discriminación entre fijos y temporales se aplica a los funcionarios interinos. </a:t>
            </a:r>
          </a:p>
          <a:p>
            <a:pPr lvl="0" algn="just">
              <a:buNone/>
            </a:pPr>
            <a:r>
              <a:rPr lang="es-ES" sz="2600" dirty="0"/>
              <a:t>Las «condiciones de trabajo» incluyen el reconocimiento de la situación administrativa de servicios especiales. </a:t>
            </a:r>
          </a:p>
          <a:p>
            <a:pPr lvl="0" algn="just">
              <a:buNone/>
            </a:pPr>
            <a:r>
              <a:rPr lang="es-ES" sz="2600" dirty="0"/>
              <a:t>Es discriminatoria la exclusión absoluta por la norma nacional de los funcionarios interinos del disfrute de la situación de servicios especiales, reservada a los funcionarios de carrera</a:t>
            </a:r>
          </a:p>
          <a:p>
            <a:pPr marL="0" indent="0" algn="just">
              <a:buNone/>
              <a:defRPr/>
            </a:pPr>
            <a:endParaRPr lang="es-ES" sz="2600" dirty="0"/>
          </a:p>
          <a:p>
            <a:pPr marL="0" indent="0" algn="just">
              <a:buNone/>
              <a:defRPr/>
            </a:pPr>
            <a:endParaRPr lang="es-ES" sz="2400" dirty="0"/>
          </a:p>
          <a:p>
            <a:pPr marL="0" indent="0" algn="just">
              <a:buNone/>
              <a:defRPr/>
            </a:pPr>
            <a:endParaRPr lang="es-ES" sz="2400" dirty="0"/>
          </a:p>
        </p:txBody>
      </p:sp>
      <p:sp>
        <p:nvSpPr>
          <p:cNvPr id="21508" name="4 CuadroTexto"/>
          <p:cNvSpPr txBox="1">
            <a:spLocks noChangeArrowheads="1"/>
          </p:cNvSpPr>
          <p:nvPr/>
        </p:nvSpPr>
        <p:spPr bwMode="auto">
          <a:xfrm>
            <a:off x="468090" y="332656"/>
            <a:ext cx="1727646" cy="1323439"/>
          </a:xfrm>
          <a:prstGeom prst="rect">
            <a:avLst/>
          </a:prstGeom>
          <a:noFill/>
          <a:ln w="9525">
            <a:noFill/>
            <a:miter lim="800000"/>
            <a:headEnd/>
            <a:tailEnd/>
          </a:ln>
        </p:spPr>
        <p:txBody>
          <a:bodyPr wrap="square">
            <a:spAutoFit/>
          </a:bodyPr>
          <a:lstStyle/>
          <a:p>
            <a:pPr>
              <a:defRPr/>
            </a:pPr>
            <a:r>
              <a:rPr lang="es-ES" sz="8000" b="1" dirty="0">
                <a:solidFill>
                  <a:prstClr val="white">
                    <a:lumMod val="50000"/>
                  </a:prstClr>
                </a:solidFill>
                <a:latin typeface="Arial" pitchFamily="34" charset="0"/>
              </a:rPr>
              <a:t> </a:t>
            </a:r>
          </a:p>
        </p:txBody>
      </p:sp>
    </p:spTree>
    <p:extLst>
      <p:ext uri="{BB962C8B-B14F-4D97-AF65-F5344CB8AC3E}">
        <p14:creationId xmlns:p14="http://schemas.microsoft.com/office/powerpoint/2010/main" val="21506128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3528" y="692696"/>
            <a:ext cx="8352928" cy="5976664"/>
          </a:xfrm>
          <a:prstGeom prst="rect">
            <a:avLst/>
          </a:prstGeom>
          <a:noFill/>
        </p:spPr>
        <p:txBody>
          <a:bodyPr wrap="square" rtlCol="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600" b="1" i="0" u="none" strike="noStrike" kern="1200" cap="none" spc="0" normalizeH="0" baseline="0" noProof="0" dirty="0">
                <a:ln>
                  <a:noFill/>
                </a:ln>
                <a:solidFill>
                  <a:srgbClr val="00B050"/>
                </a:solidFill>
                <a:effectLst/>
                <a:uLnTx/>
                <a:uFillTx/>
                <a:latin typeface="Calibri"/>
                <a:ea typeface="+mn-ea"/>
                <a:cs typeface="+mn-cs"/>
              </a:rPr>
              <a:t>IMPACTO DEL DERECHO UE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La Directiva 1999/70.</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Jurisprudencia relevante.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rgbClr val="00B050"/>
                </a:solidFill>
                <a:effectLst/>
                <a:uLnTx/>
                <a:uFillTx/>
                <a:latin typeface="Calibri"/>
                <a:ea typeface="+mn-ea"/>
                <a:cs typeface="+mn-cs"/>
              </a:rPr>
              <a:t>El caso Ana De Diego Porras.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CRITERIOS JURISPRUDENCIALES RECIENTES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Contrato para obra o servicio</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Contrato eventual</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Contrato de interinidad</a:t>
            </a:r>
          </a:p>
          <a:p>
            <a:pPr marL="457200" indent="-457200">
              <a:buFont typeface="Arial" panose="020B0604020202020204" pitchFamily="34" charset="0"/>
              <a:buChar cha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Contrato de relevo</a:t>
            </a:r>
          </a:p>
          <a:p>
            <a:pPr marL="457200" indent="-457200">
              <a:buFont typeface="Arial" panose="020B0604020202020204" pitchFamily="34" charset="0"/>
              <a:buChar char="•"/>
            </a:pPr>
            <a:r>
              <a:rPr lang="es-ES" sz="2600" b="1" dirty="0">
                <a:solidFill>
                  <a:schemeClr val="accent3">
                    <a:lumMod val="40000"/>
                    <a:lumOff val="60000"/>
                  </a:schemeClr>
                </a:solidFill>
              </a:rPr>
              <a:t>Personal Indefino No Fijo (PINF)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CONCLUSIÓN</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s-ES" sz="2000" b="0" i="0" u="none" strike="noStrike" kern="1200" cap="none" spc="0" normalizeH="0" baseline="0" noProof="0" dirty="0">
              <a:ln>
                <a:noFill/>
              </a:ln>
              <a:solidFill>
                <a:schemeClr val="accent3">
                  <a:lumMod val="40000"/>
                  <a:lumOff val="60000"/>
                </a:schemeClr>
              </a:solidFill>
              <a:effectLst/>
              <a:uLnTx/>
              <a:uFillTx/>
              <a:latin typeface="Calibri"/>
              <a:ea typeface="+mn-ea"/>
              <a:cs typeface="+mn-cs"/>
            </a:endParaRPr>
          </a:p>
        </p:txBody>
      </p:sp>
      <p:pic>
        <p:nvPicPr>
          <p:cNvPr id="12" name="Picture 1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191000" y="-315416"/>
            <a:ext cx="7765662" cy="16476125"/>
          </a:xfrm>
          <a:prstGeom prst="rect">
            <a:avLst/>
          </a:prstGeom>
        </p:spPr>
      </p:pic>
    </p:spTree>
    <p:extLst>
      <p:ext uri="{BB962C8B-B14F-4D97-AF65-F5344CB8AC3E}">
        <p14:creationId xmlns:p14="http://schemas.microsoft.com/office/powerpoint/2010/main" val="1177820436"/>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1403648" y="836712"/>
            <a:ext cx="7367376" cy="1872208"/>
          </a:xfrm>
        </p:spPr>
        <p:txBody>
          <a:bodyPr>
            <a:normAutofit fontScale="90000"/>
          </a:bodyPr>
          <a:lstStyle/>
          <a:p>
            <a:r>
              <a:rPr lang="es-ES" sz="3600" dirty="0"/>
              <a:t>Indemnización por fin de contratos temporales</a:t>
            </a:r>
            <a:br>
              <a:rPr lang="es-ES" sz="3600" dirty="0"/>
            </a:br>
            <a:r>
              <a:rPr lang="es-ES" sz="3600" dirty="0">
                <a:solidFill>
                  <a:srgbClr val="FF0000"/>
                </a:solidFill>
              </a:rPr>
              <a:t>STJUE de 14 septiembre 2016 (C-596/14)</a:t>
            </a:r>
            <a:br>
              <a:rPr lang="es-ES" sz="3600" dirty="0"/>
            </a:br>
            <a:r>
              <a:rPr lang="es-ES" sz="3100" i="1" dirty="0">
                <a:solidFill>
                  <a:srgbClr val="00B0F0"/>
                </a:solidFill>
              </a:rPr>
              <a:t>Ana de Diego Porras vs Ministerio de Defensa</a:t>
            </a:r>
            <a:endParaRPr lang="es-ES" sz="3100" dirty="0">
              <a:solidFill>
                <a:srgbClr val="00B0F0"/>
              </a:solidFill>
            </a:endParaRPr>
          </a:p>
        </p:txBody>
      </p:sp>
      <p:sp>
        <p:nvSpPr>
          <p:cNvPr id="3" name="Subtitle 2"/>
          <p:cNvSpPr>
            <a:spLocks noGrp="1"/>
          </p:cNvSpPr>
          <p:nvPr>
            <p:ph type="subTitle" idx="1"/>
            <p:custDataLst>
              <p:tags r:id="rId3"/>
            </p:custDataLst>
          </p:nvPr>
        </p:nvSpPr>
        <p:spPr>
          <a:xfrm>
            <a:off x="3962400" y="3068960"/>
            <a:ext cx="4772528" cy="3456384"/>
          </a:xfrm>
        </p:spPr>
        <p:txBody>
          <a:bodyPr>
            <a:normAutofit lnSpcReduction="10000"/>
          </a:bodyPr>
          <a:lstStyle/>
          <a:p>
            <a:pPr lvl="0" algn="just">
              <a:buFont typeface="Arial" pitchFamily="34" charset="0"/>
              <a:buChar char="•"/>
            </a:pPr>
            <a:r>
              <a:rPr lang="es-ES" sz="1800" dirty="0"/>
              <a:t>El Derecho de la UE garantiza la igualdad de «condiciones de trabajo» entre fijos y temporales, incluyendo la indemnización por fin de contrato. </a:t>
            </a:r>
          </a:p>
          <a:p>
            <a:pPr lvl="0" algn="just">
              <a:buFont typeface="Arial" pitchFamily="34" charset="0"/>
              <a:buChar char="•"/>
            </a:pPr>
            <a:endParaRPr lang="es-ES" sz="1800" dirty="0"/>
          </a:p>
          <a:p>
            <a:pPr lvl="0" algn="just">
              <a:buFont typeface="Arial" pitchFamily="34" charset="0"/>
              <a:buChar char="•"/>
            </a:pPr>
            <a:r>
              <a:rPr lang="es-ES" sz="1800" dirty="0"/>
              <a:t>El Derecho de la UE se opone al artículo 49.1.c ET, que desconoce cualquier indemnización por finalización de contrato al trabajador con contrato de interinidad, mientras que permite la concesión de tal indemnización a los trabajadores fijos comparables.</a:t>
            </a:r>
          </a:p>
          <a:p>
            <a:endParaRPr lang="es-ES" sz="1000" dirty="0">
              <a:latin typeface="+mn-lt"/>
            </a:endParaRPr>
          </a:p>
        </p:txBody>
      </p:sp>
    </p:spTree>
    <p:custDataLst>
      <p:tags r:id="rId1"/>
    </p:custDataLst>
    <p:extLst>
      <p:ext uri="{BB962C8B-B14F-4D97-AF65-F5344CB8AC3E}">
        <p14:creationId xmlns:p14="http://schemas.microsoft.com/office/powerpoint/2010/main" val="3633596596"/>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idx="4294967295"/>
          </p:nvPr>
        </p:nvSpPr>
        <p:spPr>
          <a:xfrm>
            <a:off x="107504" y="260350"/>
            <a:ext cx="8748935" cy="1009650"/>
          </a:xfrm>
        </p:spPr>
        <p:txBody>
          <a:bodyPr anchor="t">
            <a:normAutofit fontScale="90000"/>
          </a:bodyPr>
          <a:lstStyle/>
          <a:p>
            <a:pPr algn="ctr"/>
            <a:br>
              <a:rPr lang="es-ES" altLang="es-ES" sz="1800" dirty="0">
                <a:cs typeface="Lucida Sans Unicode" pitchFamily="34" charset="0"/>
              </a:rPr>
            </a:br>
            <a:r>
              <a:rPr lang="es-ES" sz="2700" b="1" dirty="0">
                <a:solidFill>
                  <a:srgbClr val="FF0000"/>
                </a:solidFill>
              </a:rPr>
              <a:t>STJUE (Gran Sala) 5 junio 2018 (C-574/16), Grupo Norte </a:t>
            </a:r>
            <a:r>
              <a:rPr lang="es-ES" sz="2700" b="1" dirty="0" err="1">
                <a:solidFill>
                  <a:srgbClr val="FF0000"/>
                </a:solidFill>
              </a:rPr>
              <a:t>Facility</a:t>
            </a:r>
            <a:br>
              <a:rPr lang="es-ES" sz="2400" b="1" dirty="0">
                <a:solidFill>
                  <a:srgbClr val="FF0000"/>
                </a:solidFill>
              </a:rPr>
            </a:br>
            <a:endParaRPr lang="es-ES" sz="2800" b="1" dirty="0">
              <a:solidFill>
                <a:srgbClr val="FF0000"/>
              </a:solidFill>
            </a:endParaRPr>
          </a:p>
        </p:txBody>
      </p:sp>
      <p:sp>
        <p:nvSpPr>
          <p:cNvPr id="21507" name="2 Marcador de contenido"/>
          <p:cNvSpPr>
            <a:spLocks noGrp="1"/>
          </p:cNvSpPr>
          <p:nvPr>
            <p:ph idx="4294967295"/>
          </p:nvPr>
        </p:nvSpPr>
        <p:spPr>
          <a:xfrm>
            <a:off x="1115616" y="1340768"/>
            <a:ext cx="7847955" cy="5112593"/>
          </a:xfrm>
        </p:spPr>
        <p:txBody>
          <a:bodyPr wrap="square" bIns="0" rtlCol="0">
            <a:normAutofit lnSpcReduction="10000"/>
          </a:bodyPr>
          <a:lstStyle/>
          <a:p>
            <a:pPr lvl="0"/>
            <a:r>
              <a:rPr lang="es-ES" sz="2000" i="1" dirty="0"/>
              <a:t>Ángel Moreira Gómez contra Grupo Norte </a:t>
            </a:r>
            <a:r>
              <a:rPr lang="es-ES" sz="2000" i="1" dirty="0" err="1"/>
              <a:t>Facility</a:t>
            </a:r>
            <a:r>
              <a:rPr lang="es-ES" sz="2000" i="1" dirty="0"/>
              <a:t>, S.A</a:t>
            </a:r>
            <a:r>
              <a:rPr lang="es-ES" i="1" dirty="0"/>
              <a:t>.</a:t>
            </a:r>
            <a:endParaRPr lang="es-ES" dirty="0"/>
          </a:p>
          <a:p>
            <a:pPr lvl="0" algn="just"/>
            <a:r>
              <a:rPr lang="es-ES" sz="2000" dirty="0"/>
              <a:t>Petición de decisión prejudicial planteada por el </a:t>
            </a:r>
            <a:r>
              <a:rPr lang="es-ES" sz="2000" dirty="0" err="1"/>
              <a:t>TSJ</a:t>
            </a:r>
            <a:r>
              <a:rPr lang="es-ES" sz="2000" dirty="0"/>
              <a:t> de Galicia.</a:t>
            </a:r>
          </a:p>
          <a:p>
            <a:pPr lvl="0" algn="just"/>
            <a:r>
              <a:rPr lang="es-ES" sz="2000" dirty="0" err="1"/>
              <a:t>Sdh</a:t>
            </a:r>
            <a:r>
              <a:rPr lang="es-ES" sz="2000" dirty="0"/>
              <a:t>: peón limpieza contratado como relevista (1-11-2012) hasta jubilación (18-09-2015) de relevada (su madre).</a:t>
            </a:r>
          </a:p>
          <a:p>
            <a:pPr lvl="0" algn="just"/>
            <a:r>
              <a:rPr lang="es-ES" sz="2000" dirty="0" err="1"/>
              <a:t>JS</a:t>
            </a:r>
            <a:r>
              <a:rPr lang="es-ES" sz="2000" dirty="0"/>
              <a:t>: despido improcedente, pero </a:t>
            </a:r>
            <a:r>
              <a:rPr lang="es-ES" sz="2000" dirty="0" err="1"/>
              <a:t>TSJ</a:t>
            </a:r>
            <a:r>
              <a:rPr lang="es-ES" sz="2000" dirty="0"/>
              <a:t>: válida terminación. </a:t>
            </a:r>
          </a:p>
          <a:p>
            <a:pPr lvl="0" algn="just"/>
            <a:r>
              <a:rPr lang="es-ES" dirty="0"/>
              <a:t>(Directiva 1999/70, Trabajos temporales): el Derecho de la UE no se opone a que la indemnización por fin del </a:t>
            </a:r>
            <a:r>
              <a:rPr lang="es-ES" b="1" dirty="0"/>
              <a:t>contrato de relevo</a:t>
            </a:r>
            <a:r>
              <a:rPr lang="es-ES" dirty="0"/>
              <a:t> sea inferior a la debida cuando finalizan otros contratos temporales o cuando acaece un despido por causas objetivas.</a:t>
            </a:r>
          </a:p>
          <a:p>
            <a:pPr lvl="0" algn="just"/>
            <a:r>
              <a:rPr lang="es-ES" sz="2000" dirty="0"/>
              <a:t>“Contexto sensiblemente diferente” el comparado. “Término” conocido desde celebración” y no “advenimiento de circunstancias”.</a:t>
            </a:r>
          </a:p>
          <a:p>
            <a:pPr lvl="0" algn="just"/>
            <a:r>
              <a:rPr lang="es-ES" sz="2000" dirty="0"/>
              <a:t>“Ninguna diferencia de trato” respecto del despido objetivo.</a:t>
            </a:r>
          </a:p>
          <a:p>
            <a:pPr lvl="0" algn="just"/>
            <a:endParaRPr lang="es-ES" dirty="0"/>
          </a:p>
          <a:p>
            <a:pPr algn="just" hangingPunct="0"/>
            <a:endParaRPr lang="es-ES" b="1" dirty="0"/>
          </a:p>
          <a:p>
            <a:pPr algn="just" hangingPunct="0"/>
            <a:endParaRPr lang="es-ES" dirty="0" err="1"/>
          </a:p>
        </p:txBody>
      </p:sp>
      <p:sp>
        <p:nvSpPr>
          <p:cNvPr id="21508" name="4 CuadroTexto"/>
          <p:cNvSpPr txBox="1">
            <a:spLocks noChangeArrowheads="1"/>
          </p:cNvSpPr>
          <p:nvPr/>
        </p:nvSpPr>
        <p:spPr bwMode="auto">
          <a:xfrm>
            <a:off x="251520" y="1700213"/>
            <a:ext cx="1583630" cy="1323439"/>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8000" b="1" i="0" u="none" strike="noStrike" kern="1200" cap="none" spc="0" normalizeH="0" baseline="0" noProof="0" dirty="0">
              <a:ln>
                <a:noFill/>
              </a:ln>
              <a:solidFill>
                <a:prstClr val="white">
                  <a:lumMod val="50000"/>
                </a:prstClr>
              </a:solidFill>
              <a:effectLst/>
              <a:uLnTx/>
              <a:uFillTx/>
              <a:latin typeface="Arial" pitchFamily="34" charset="0"/>
              <a:ea typeface="+mn-ea"/>
              <a:cs typeface="+mn-cs"/>
            </a:endParaRPr>
          </a:p>
        </p:txBody>
      </p:sp>
    </p:spTree>
    <p:extLst>
      <p:ext uri="{BB962C8B-B14F-4D97-AF65-F5344CB8AC3E}">
        <p14:creationId xmlns:p14="http://schemas.microsoft.com/office/powerpoint/2010/main" val="172994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idx="4294967295"/>
          </p:nvPr>
        </p:nvSpPr>
        <p:spPr>
          <a:xfrm>
            <a:off x="0" y="260350"/>
            <a:ext cx="8963571" cy="576362"/>
          </a:xfrm>
        </p:spPr>
        <p:txBody>
          <a:bodyPr anchor="t">
            <a:normAutofit fontScale="90000"/>
          </a:bodyPr>
          <a:lstStyle/>
          <a:p>
            <a:pPr algn="ctr"/>
            <a:br>
              <a:rPr lang="es-ES" altLang="es-ES" sz="1800" dirty="0">
                <a:cs typeface="Lucida Sans Unicode" pitchFamily="34" charset="0"/>
              </a:rPr>
            </a:br>
            <a:r>
              <a:rPr lang="es-ES" sz="3100" b="1" dirty="0">
                <a:solidFill>
                  <a:srgbClr val="FF0000"/>
                </a:solidFill>
              </a:rPr>
              <a:t>STJUE (</a:t>
            </a:r>
            <a:r>
              <a:rPr lang="es-ES" sz="2700" b="1" dirty="0">
                <a:solidFill>
                  <a:srgbClr val="FF0000"/>
                </a:solidFill>
              </a:rPr>
              <a:t>Gran Sala</a:t>
            </a:r>
            <a:r>
              <a:rPr lang="es-ES" sz="3100" b="1" dirty="0">
                <a:solidFill>
                  <a:srgbClr val="FF0000"/>
                </a:solidFill>
              </a:rPr>
              <a:t>) 5 junio 2018 (C-677/16), Montero Mateos</a:t>
            </a:r>
            <a:br>
              <a:rPr lang="es-ES" sz="2700" b="1" dirty="0">
                <a:solidFill>
                  <a:srgbClr val="FF0000"/>
                </a:solidFill>
              </a:rPr>
            </a:br>
            <a:endParaRPr lang="es-ES" sz="2800" b="1" dirty="0">
              <a:solidFill>
                <a:srgbClr val="FF0000"/>
              </a:solidFill>
            </a:endParaRPr>
          </a:p>
        </p:txBody>
      </p:sp>
      <p:sp>
        <p:nvSpPr>
          <p:cNvPr id="21507" name="2 Marcador de contenido"/>
          <p:cNvSpPr>
            <a:spLocks noGrp="1"/>
          </p:cNvSpPr>
          <p:nvPr>
            <p:ph idx="4294967295"/>
          </p:nvPr>
        </p:nvSpPr>
        <p:spPr>
          <a:xfrm>
            <a:off x="1115616" y="1340768"/>
            <a:ext cx="7847955" cy="5112593"/>
          </a:xfrm>
        </p:spPr>
        <p:txBody>
          <a:bodyPr wrap="square" bIns="0" rtlCol="0">
            <a:normAutofit fontScale="92500" lnSpcReduction="20000"/>
          </a:bodyPr>
          <a:lstStyle/>
          <a:p>
            <a:pPr lvl="0" algn="just"/>
            <a:r>
              <a:rPr lang="es-ES" sz="1800" i="1" dirty="0"/>
              <a:t>Lucía Montero Mateos contra Agencia Madrileña de Atención Social de la Consejería de Políticas Sociales y Familia de la </a:t>
            </a:r>
            <a:r>
              <a:rPr lang="es-ES" sz="1800" i="1" dirty="0" err="1"/>
              <a:t>CAMadrid</a:t>
            </a:r>
            <a:r>
              <a:rPr lang="es-ES" sz="1800" i="1" dirty="0"/>
              <a:t>.</a:t>
            </a:r>
            <a:endParaRPr lang="es-ES" sz="1800" dirty="0"/>
          </a:p>
          <a:p>
            <a:pPr lvl="0" algn="just"/>
            <a:r>
              <a:rPr lang="es-ES" sz="2200" dirty="0"/>
              <a:t>Petición decisión prejudicial Juzgado Social nº 33 Madrid.</a:t>
            </a:r>
          </a:p>
          <a:p>
            <a:pPr lvl="0" algn="just"/>
            <a:r>
              <a:rPr lang="es-ES" sz="2200" dirty="0" err="1"/>
              <a:t>Sdh</a:t>
            </a:r>
            <a:r>
              <a:rPr lang="es-ES" sz="2200" dirty="0"/>
              <a:t>: 13-03-2007 interinidad sustitución; 01-02-2008: interinidad vacante; 03-10-2009 consolidación empleo auxiliares hostelería; 27-07-2016: suspende; 30-09-2016: cese.</a:t>
            </a:r>
          </a:p>
          <a:p>
            <a:pPr lvl="0" algn="just"/>
            <a:r>
              <a:rPr lang="es-ES" dirty="0"/>
              <a:t>(Directiva 1999/70, Trabajos temporales): el Derecho de la UE no se opone a la regulación conforme a la cual se carece de derecho a indemnización cuanto finaliza un contrato de </a:t>
            </a:r>
            <a:r>
              <a:rPr lang="es-ES" b="1" dirty="0"/>
              <a:t>interinidad por vacante</a:t>
            </a:r>
            <a:r>
              <a:rPr lang="es-ES" dirty="0"/>
              <a:t>, mientras que sí la perciben los trabajadores fijos con motivo de la extinción de su contrato de trabajo por una causa objetiva.</a:t>
            </a:r>
          </a:p>
          <a:p>
            <a:pPr lvl="0" algn="just"/>
            <a:r>
              <a:rPr lang="es-ES" sz="2400" dirty="0"/>
              <a:t>Reitera doctrina de </a:t>
            </a:r>
            <a:r>
              <a:rPr lang="es-ES" sz="2400" dirty="0" err="1"/>
              <a:t>Facility</a:t>
            </a:r>
            <a:r>
              <a:rPr lang="es-ES" sz="2400" dirty="0"/>
              <a:t> y añade “</a:t>
            </a:r>
            <a:r>
              <a:rPr lang="es-ES" sz="2400" i="1" dirty="0"/>
              <a:t>incumbe al juzgado remitente examinar si, habida cuenta de la </a:t>
            </a:r>
            <a:r>
              <a:rPr lang="es-ES" sz="2400" b="1" i="1" dirty="0">
                <a:solidFill>
                  <a:srgbClr val="00B050"/>
                </a:solidFill>
              </a:rPr>
              <a:t>imprevisibilidad</a:t>
            </a:r>
            <a:r>
              <a:rPr lang="es-ES" sz="2400" i="1" dirty="0"/>
              <a:t> de la finalización del contrato y de su duración, </a:t>
            </a:r>
            <a:r>
              <a:rPr lang="es-ES" sz="2400" b="1" i="1" dirty="0">
                <a:solidFill>
                  <a:srgbClr val="00B050"/>
                </a:solidFill>
              </a:rPr>
              <a:t>inusualmente larga</a:t>
            </a:r>
            <a:r>
              <a:rPr lang="es-ES" sz="2400" i="1" dirty="0"/>
              <a:t>, ha lugar a recalificarlo como contrato fijo</a:t>
            </a:r>
            <a:r>
              <a:rPr lang="es-ES" sz="2400" dirty="0"/>
              <a:t>”.</a:t>
            </a:r>
          </a:p>
          <a:p>
            <a:pPr lvl="0" algn="just"/>
            <a:endParaRPr lang="es-ES" dirty="0"/>
          </a:p>
          <a:p>
            <a:pPr algn="just" hangingPunct="0"/>
            <a:endParaRPr lang="es-ES" b="1" dirty="0"/>
          </a:p>
          <a:p>
            <a:pPr algn="just" hangingPunct="0"/>
            <a:endParaRPr lang="es-ES" dirty="0" err="1"/>
          </a:p>
        </p:txBody>
      </p:sp>
      <p:sp>
        <p:nvSpPr>
          <p:cNvPr id="21508" name="4 CuadroTexto"/>
          <p:cNvSpPr txBox="1">
            <a:spLocks noChangeArrowheads="1"/>
          </p:cNvSpPr>
          <p:nvPr/>
        </p:nvSpPr>
        <p:spPr bwMode="auto">
          <a:xfrm>
            <a:off x="251520" y="1700213"/>
            <a:ext cx="1583630" cy="1323439"/>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8000" b="1" i="0" u="none" strike="noStrike" kern="1200" cap="none" spc="0" normalizeH="0" baseline="0" noProof="0" dirty="0">
              <a:ln>
                <a:noFill/>
              </a:ln>
              <a:solidFill>
                <a:prstClr val="white">
                  <a:lumMod val="50000"/>
                </a:prstClr>
              </a:solidFill>
              <a:effectLst/>
              <a:uLnTx/>
              <a:uFillTx/>
              <a:latin typeface="Arial" pitchFamily="34" charset="0"/>
              <a:ea typeface="+mn-ea"/>
              <a:cs typeface="+mn-cs"/>
            </a:endParaRPr>
          </a:p>
        </p:txBody>
      </p:sp>
    </p:spTree>
    <p:extLst>
      <p:ext uri="{BB962C8B-B14F-4D97-AF65-F5344CB8AC3E}">
        <p14:creationId xmlns:p14="http://schemas.microsoft.com/office/powerpoint/2010/main" val="1052933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idx="4294967295"/>
          </p:nvPr>
        </p:nvSpPr>
        <p:spPr>
          <a:xfrm>
            <a:off x="1475656" y="331118"/>
            <a:ext cx="7380783" cy="505594"/>
          </a:xfrm>
        </p:spPr>
        <p:txBody>
          <a:bodyPr anchor="t">
            <a:noAutofit/>
          </a:bodyPr>
          <a:lstStyle/>
          <a:p>
            <a:pPr algn="ctr"/>
            <a:r>
              <a:rPr lang="es-ES" sz="2800" b="1" dirty="0">
                <a:solidFill>
                  <a:srgbClr val="00B0F0"/>
                </a:solidFill>
              </a:rPr>
              <a:t>Indemnización al término de interinidad</a:t>
            </a:r>
            <a:endParaRPr lang="es-ES" altLang="es-ES" sz="3200" b="1" dirty="0">
              <a:solidFill>
                <a:srgbClr val="00B0F0"/>
              </a:solidFill>
              <a:cs typeface="Lucida Sans Unicode" pitchFamily="34" charset="0"/>
            </a:endParaRPr>
          </a:p>
        </p:txBody>
      </p:sp>
      <p:sp>
        <p:nvSpPr>
          <p:cNvPr id="21507" name="2 Marcador de contenido"/>
          <p:cNvSpPr>
            <a:spLocks noGrp="1"/>
          </p:cNvSpPr>
          <p:nvPr>
            <p:ph idx="4294967295"/>
          </p:nvPr>
        </p:nvSpPr>
        <p:spPr>
          <a:xfrm>
            <a:off x="1331640" y="908720"/>
            <a:ext cx="7415907" cy="5687938"/>
          </a:xfrm>
        </p:spPr>
        <p:txBody>
          <a:bodyPr rtlCol="0">
            <a:noAutofit/>
          </a:bodyPr>
          <a:lstStyle/>
          <a:p>
            <a:pPr marL="0" indent="0" algn="ctr" eaLnBrk="1" fontAlgn="auto" hangingPunct="1">
              <a:spcAft>
                <a:spcPts val="0"/>
              </a:spcAft>
              <a:buFont typeface="Arial" pitchFamily="34" charset="0"/>
              <a:buNone/>
              <a:defRPr/>
            </a:pPr>
            <a:r>
              <a:rPr lang="es-ES" sz="2400" b="1" dirty="0">
                <a:solidFill>
                  <a:srgbClr val="FF0000"/>
                </a:solidFill>
                <a:latin typeface="+mj-lt"/>
                <a:cs typeface="Lucida Sans Unicode" pitchFamily="34" charset="0"/>
              </a:rPr>
              <a:t>      </a:t>
            </a:r>
            <a:r>
              <a:rPr lang="es-ES" b="1" dirty="0">
                <a:solidFill>
                  <a:srgbClr val="FF0000"/>
                </a:solidFill>
                <a:latin typeface="+mj-lt"/>
                <a:cs typeface="Lucida Sans Unicode" pitchFamily="34" charset="0"/>
              </a:rPr>
              <a:t>ATS 25 octubre 2017 DE DIEGO PORRAS II</a:t>
            </a:r>
            <a:r>
              <a:rPr lang="es-ES" sz="2400" b="1" dirty="0">
                <a:solidFill>
                  <a:srgbClr val="FF0000"/>
                </a:solidFill>
                <a:latin typeface="+mj-lt"/>
                <a:cs typeface="Lucida Sans Unicode" pitchFamily="34" charset="0"/>
              </a:rPr>
              <a:t>       </a:t>
            </a:r>
          </a:p>
          <a:p>
            <a:pPr marL="0" indent="0" algn="r" eaLnBrk="1" fontAlgn="auto" hangingPunct="1">
              <a:spcAft>
                <a:spcPts val="0"/>
              </a:spcAft>
              <a:buFont typeface="Arial" pitchFamily="34" charset="0"/>
              <a:buNone/>
              <a:defRPr/>
            </a:pPr>
            <a:r>
              <a:rPr lang="es-ES" sz="2400" b="1" dirty="0">
                <a:latin typeface="+mj-lt"/>
              </a:rPr>
              <a:t>Lourdes </a:t>
            </a:r>
            <a:r>
              <a:rPr lang="es-ES" sz="2400" b="1" dirty="0" err="1">
                <a:latin typeface="+mj-lt"/>
              </a:rPr>
              <a:t>Arastey</a:t>
            </a:r>
            <a:r>
              <a:rPr lang="es-ES" sz="2400" b="1" dirty="0">
                <a:latin typeface="+mj-lt"/>
              </a:rPr>
              <a:t> </a:t>
            </a:r>
          </a:p>
          <a:p>
            <a:pPr algn="just"/>
            <a:r>
              <a:rPr lang="es-ES" sz="2400" dirty="0"/>
              <a:t>¿Colisiona con Directiva 1999/70 ausencia de indemnización al terminar interinidad por sustitución y que exista en despido objetivo?</a:t>
            </a:r>
          </a:p>
          <a:p>
            <a:pPr algn="just"/>
            <a:r>
              <a:rPr lang="es-ES" sz="2400" dirty="0">
                <a:latin typeface="+mj-lt"/>
              </a:rPr>
              <a:t>¿Es medida de lucha contra fraudes o abusos la indemnización de 12 días del art. 49.1.c ET?</a:t>
            </a:r>
          </a:p>
          <a:p>
            <a:pPr algn="just"/>
            <a:r>
              <a:rPr lang="es-ES" sz="2400" dirty="0">
                <a:latin typeface="+mj-lt"/>
              </a:rPr>
              <a:t>¿Colisiona con Directiva que no haya 12 de días de indemnización en interinidades?</a:t>
            </a:r>
          </a:p>
          <a:p>
            <a:pPr marL="0" indent="0" algn="just">
              <a:buNone/>
            </a:pPr>
            <a:r>
              <a:rPr lang="es-ES" sz="2400" b="1" dirty="0">
                <a:latin typeface="+mj-lt"/>
              </a:rPr>
              <a:t>A) </a:t>
            </a:r>
            <a:r>
              <a:rPr lang="es-ES" sz="2400" dirty="0">
                <a:latin typeface="+mj-lt"/>
              </a:rPr>
              <a:t>incomparable fin interinidad y despido objetivo.</a:t>
            </a:r>
          </a:p>
          <a:p>
            <a:pPr marL="0" indent="0" algn="just">
              <a:buNone/>
            </a:pPr>
            <a:r>
              <a:rPr lang="es-ES" sz="2400" b="1" dirty="0">
                <a:latin typeface="+mj-lt"/>
              </a:rPr>
              <a:t>B) </a:t>
            </a:r>
            <a:r>
              <a:rPr lang="es-ES" sz="2400" dirty="0">
                <a:latin typeface="+mj-lt"/>
              </a:rPr>
              <a:t>Despido objetivo se aplica por igual a temporales. </a:t>
            </a:r>
          </a:p>
          <a:p>
            <a:pPr marL="0" indent="0" algn="just">
              <a:buNone/>
            </a:pPr>
            <a:r>
              <a:rPr lang="es-ES" sz="2400" b="1" dirty="0">
                <a:latin typeface="+mj-lt"/>
              </a:rPr>
              <a:t>C) </a:t>
            </a:r>
            <a:r>
              <a:rPr lang="es-ES" sz="2400" dirty="0">
                <a:latin typeface="+mj-lt"/>
              </a:rPr>
              <a:t>En interinidad hay dos personas para un mismo puesto. </a:t>
            </a:r>
          </a:p>
          <a:p>
            <a:pPr marL="0" indent="0" algn="just">
              <a:buNone/>
            </a:pPr>
            <a:r>
              <a:rPr lang="es-ES" sz="2400" b="1" dirty="0">
                <a:latin typeface="+mj-lt"/>
              </a:rPr>
              <a:t>D) </a:t>
            </a:r>
            <a:r>
              <a:rPr lang="es-ES" sz="2400" dirty="0">
                <a:latin typeface="+mj-lt"/>
              </a:rPr>
              <a:t>“Grandes dificultades de comprensión” la doctrina de la STJUE 14 septiembre 2016.</a:t>
            </a:r>
          </a:p>
          <a:p>
            <a:pPr marL="0" indent="0" algn="just">
              <a:buNone/>
            </a:pPr>
            <a:endParaRPr lang="es-ES" sz="2400" b="1" dirty="0">
              <a:latin typeface="+mj-lt"/>
            </a:endParaRPr>
          </a:p>
        </p:txBody>
      </p:sp>
      <p:sp>
        <p:nvSpPr>
          <p:cNvPr id="21508" name="4 CuadroTexto"/>
          <p:cNvSpPr txBox="1">
            <a:spLocks noChangeArrowheads="1"/>
          </p:cNvSpPr>
          <p:nvPr/>
        </p:nvSpPr>
        <p:spPr bwMode="auto">
          <a:xfrm>
            <a:off x="611188" y="1700213"/>
            <a:ext cx="1368524" cy="1323439"/>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0" b="1" i="0" u="none" strike="noStrike" kern="1200" cap="none" spc="0" normalizeH="0" baseline="0" noProof="0" dirty="0">
                <a:ln>
                  <a:noFill/>
                </a:ln>
                <a:solidFill>
                  <a:prstClr val="white">
                    <a:lumMod val="50000"/>
                  </a:prstClr>
                </a:solidFill>
                <a:effectLst/>
                <a:uLnTx/>
                <a:uFillTx/>
                <a:latin typeface="Arial" pitchFamily="34" charset="0"/>
                <a:ea typeface="+mn-ea"/>
                <a:cs typeface="+mn-cs"/>
              </a:rPr>
              <a:t> </a:t>
            </a:r>
          </a:p>
        </p:txBody>
      </p:sp>
      <p:sp>
        <p:nvSpPr>
          <p:cNvPr id="5" name="4 Rectángulo"/>
          <p:cNvSpPr/>
          <p:nvPr/>
        </p:nvSpPr>
        <p:spPr>
          <a:xfrm>
            <a:off x="323528" y="908720"/>
            <a:ext cx="1512168" cy="92333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5400" b="1" i="0" u="none" strike="noStrike" kern="1200" cap="none" spc="0" normalizeH="0" baseline="0" noProof="0" dirty="0">
              <a:ln>
                <a:noFill/>
              </a:ln>
              <a:solidFill>
                <a:prstClr val="white">
                  <a:lumMod val="50000"/>
                </a:prstClr>
              </a:solidFill>
              <a:effectLst/>
              <a:uLnTx/>
              <a:uFillTx/>
              <a:latin typeface="Arial" pitchFamily="34" charset="0"/>
              <a:ea typeface="+mn-ea"/>
              <a:cs typeface="+mn-cs"/>
            </a:endParaRPr>
          </a:p>
        </p:txBody>
      </p:sp>
    </p:spTree>
    <p:extLst>
      <p:ext uri="{BB962C8B-B14F-4D97-AF65-F5344CB8AC3E}">
        <p14:creationId xmlns:p14="http://schemas.microsoft.com/office/powerpoint/2010/main" val="32831016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idx="4294967295"/>
          </p:nvPr>
        </p:nvSpPr>
        <p:spPr>
          <a:xfrm>
            <a:off x="107504" y="260350"/>
            <a:ext cx="8748935" cy="1009650"/>
          </a:xfrm>
        </p:spPr>
        <p:txBody>
          <a:bodyPr anchor="t">
            <a:normAutofit fontScale="90000"/>
          </a:bodyPr>
          <a:lstStyle/>
          <a:p>
            <a:pPr algn="ctr"/>
            <a:br>
              <a:rPr lang="es-ES" altLang="es-ES" sz="1800" dirty="0">
                <a:cs typeface="Lucida Sans Unicode" pitchFamily="34" charset="0"/>
              </a:rPr>
            </a:br>
            <a:r>
              <a:rPr lang="es-ES" sz="2700" b="1" dirty="0">
                <a:solidFill>
                  <a:srgbClr val="FF0000"/>
                </a:solidFill>
              </a:rPr>
              <a:t>STJUE 21 noviembre 2018 (C-619/17), De Diego Porras II</a:t>
            </a:r>
            <a:br>
              <a:rPr lang="es-ES" sz="2400" b="1" dirty="0">
                <a:solidFill>
                  <a:srgbClr val="FF0000"/>
                </a:solidFill>
              </a:rPr>
            </a:br>
            <a:endParaRPr lang="es-ES" sz="2800" b="1" dirty="0">
              <a:solidFill>
                <a:srgbClr val="FF0000"/>
              </a:solidFill>
            </a:endParaRPr>
          </a:p>
        </p:txBody>
      </p:sp>
      <p:sp>
        <p:nvSpPr>
          <p:cNvPr id="21507" name="2 Marcador de contenido"/>
          <p:cNvSpPr>
            <a:spLocks noGrp="1"/>
          </p:cNvSpPr>
          <p:nvPr>
            <p:ph idx="4294967295"/>
          </p:nvPr>
        </p:nvSpPr>
        <p:spPr>
          <a:xfrm>
            <a:off x="1115616" y="1340768"/>
            <a:ext cx="7847955" cy="5112593"/>
          </a:xfrm>
        </p:spPr>
        <p:txBody>
          <a:bodyPr wrap="square" bIns="0" rtlCol="0">
            <a:normAutofit lnSpcReduction="10000"/>
          </a:bodyPr>
          <a:lstStyle/>
          <a:p>
            <a:pPr lvl="0" algn="just"/>
            <a:r>
              <a:rPr lang="es-ES" sz="2400" dirty="0"/>
              <a:t>Ausencia indemnización al final de interinidad: el Derecho de la UE no se opone porque hay “</a:t>
            </a:r>
            <a:r>
              <a:rPr lang="es-ES" sz="1800" b="1" dirty="0"/>
              <a:t>contexto sensiblemente diferente</a:t>
            </a:r>
            <a:r>
              <a:rPr lang="es-ES" sz="2400" dirty="0"/>
              <a:t>” al del despido objetivo.</a:t>
            </a:r>
          </a:p>
          <a:p>
            <a:pPr lvl="0" algn="just"/>
            <a:endParaRPr lang="es-ES" sz="2400" dirty="0"/>
          </a:p>
          <a:p>
            <a:pPr lvl="0" algn="just"/>
            <a:r>
              <a:rPr lang="es-ES" sz="2400" dirty="0"/>
              <a:t>Indemnización del 49.1.c ET: decida el TS si es medida para prevenir abuso en temporalidad (“</a:t>
            </a:r>
            <a:r>
              <a:rPr lang="es-ES" sz="1800" b="1" dirty="0"/>
              <a:t>utilización abusiva de sucesivos contratos</a:t>
            </a:r>
            <a:r>
              <a:rPr lang="es-ES" sz="2400" dirty="0"/>
              <a:t>”) o medida equivalente, aunque no lo parece (“</a:t>
            </a:r>
            <a:r>
              <a:rPr lang="es-ES" sz="1800" b="1" dirty="0"/>
              <a:t>a primera vista</a:t>
            </a:r>
            <a:r>
              <a:rPr lang="es-ES" sz="2400" dirty="0"/>
              <a:t>”) porque se abona al margen de abusos.</a:t>
            </a:r>
          </a:p>
          <a:p>
            <a:pPr lvl="0" algn="just"/>
            <a:endParaRPr lang="es-ES" sz="2400" dirty="0"/>
          </a:p>
          <a:p>
            <a:pPr lvl="0" algn="just"/>
            <a:r>
              <a:rPr lang="es-ES" sz="2400" dirty="0"/>
              <a:t>(Solo si se ha respondido afirmativa/ la anterior): Que no haya indemnización de 12 días en interinidad es conforme al Derecho de la UE “</a:t>
            </a:r>
            <a:r>
              <a:rPr lang="es-ES" sz="2000" b="1" dirty="0"/>
              <a:t>a menos que no exista ninguna otra medida eficaz en el ordenamiento jurídico nacional para prevenir y sancionar los abusos respecto de estos últimos trabajadores”.</a:t>
            </a:r>
            <a:r>
              <a:rPr lang="es-ES" sz="2400" dirty="0"/>
              <a:t> </a:t>
            </a:r>
          </a:p>
          <a:p>
            <a:pPr lvl="0" algn="just"/>
            <a:endParaRPr lang="es-ES" dirty="0"/>
          </a:p>
          <a:p>
            <a:pPr algn="just" hangingPunct="0"/>
            <a:endParaRPr lang="es-ES" b="1" dirty="0"/>
          </a:p>
          <a:p>
            <a:pPr algn="just" hangingPunct="0"/>
            <a:endParaRPr lang="es-ES" dirty="0" err="1"/>
          </a:p>
        </p:txBody>
      </p:sp>
      <p:sp>
        <p:nvSpPr>
          <p:cNvPr id="21508" name="4 CuadroTexto"/>
          <p:cNvSpPr txBox="1">
            <a:spLocks noChangeArrowheads="1"/>
          </p:cNvSpPr>
          <p:nvPr/>
        </p:nvSpPr>
        <p:spPr bwMode="auto">
          <a:xfrm>
            <a:off x="251520" y="1700213"/>
            <a:ext cx="1583630" cy="1323439"/>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8000" b="1" i="0" u="none" strike="noStrike" kern="1200" cap="none" spc="0" normalizeH="0" baseline="0" noProof="0" dirty="0">
              <a:ln>
                <a:noFill/>
              </a:ln>
              <a:solidFill>
                <a:prstClr val="white">
                  <a:lumMod val="50000"/>
                </a:prstClr>
              </a:solidFill>
              <a:effectLst/>
              <a:uLnTx/>
              <a:uFillTx/>
              <a:latin typeface="Arial" pitchFamily="34" charset="0"/>
              <a:ea typeface="+mn-ea"/>
              <a:cs typeface="+mn-cs"/>
            </a:endParaRPr>
          </a:p>
        </p:txBody>
      </p:sp>
    </p:spTree>
    <p:extLst>
      <p:ext uri="{BB962C8B-B14F-4D97-AF65-F5344CB8AC3E}">
        <p14:creationId xmlns:p14="http://schemas.microsoft.com/office/powerpoint/2010/main" val="13273675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idx="4294967295"/>
          </p:nvPr>
        </p:nvSpPr>
        <p:spPr>
          <a:xfrm>
            <a:off x="107504" y="260350"/>
            <a:ext cx="8748935" cy="864394"/>
          </a:xfrm>
        </p:spPr>
        <p:txBody>
          <a:bodyPr anchor="t">
            <a:normAutofit fontScale="90000"/>
          </a:bodyPr>
          <a:lstStyle/>
          <a:p>
            <a:pPr algn="r"/>
            <a:r>
              <a:rPr lang="es-ES" sz="2700" b="1" dirty="0">
                <a:solidFill>
                  <a:srgbClr val="FF0000"/>
                </a:solidFill>
              </a:rPr>
              <a:t>STS 207/2019 de 13 marzo De Diego Porras (</a:t>
            </a:r>
            <a:r>
              <a:rPr lang="es-ES" sz="2700" b="1" dirty="0" err="1">
                <a:solidFill>
                  <a:srgbClr val="FF0000"/>
                </a:solidFill>
              </a:rPr>
              <a:t>rec</a:t>
            </a:r>
            <a:r>
              <a:rPr lang="es-ES" sz="2700" b="1" dirty="0">
                <a:solidFill>
                  <a:srgbClr val="FF0000"/>
                </a:solidFill>
              </a:rPr>
              <a:t>. 3970/2016)</a:t>
            </a:r>
            <a:br>
              <a:rPr lang="es-ES" sz="2700" b="1" dirty="0">
                <a:solidFill>
                  <a:srgbClr val="FF0000"/>
                </a:solidFill>
              </a:rPr>
            </a:br>
            <a:r>
              <a:rPr lang="es-ES" sz="2700" b="1" dirty="0">
                <a:solidFill>
                  <a:srgbClr val="00B050"/>
                </a:solidFill>
              </a:rPr>
              <a:t>Lourdes </a:t>
            </a:r>
            <a:r>
              <a:rPr lang="es-ES" sz="2700" b="1" dirty="0" err="1">
                <a:solidFill>
                  <a:srgbClr val="00B050"/>
                </a:solidFill>
              </a:rPr>
              <a:t>Arastey</a:t>
            </a:r>
            <a:r>
              <a:rPr lang="es-ES" sz="2700" b="1" dirty="0">
                <a:solidFill>
                  <a:srgbClr val="00B050"/>
                </a:solidFill>
              </a:rPr>
              <a:t> (VP dos)</a:t>
            </a:r>
            <a:br>
              <a:rPr lang="es-ES" sz="2700" b="1" dirty="0">
                <a:solidFill>
                  <a:srgbClr val="FF0000"/>
                </a:solidFill>
              </a:rPr>
            </a:br>
            <a:endParaRPr lang="es-ES" sz="2800" b="1" dirty="0">
              <a:solidFill>
                <a:srgbClr val="FF0000"/>
              </a:solidFill>
            </a:endParaRPr>
          </a:p>
        </p:txBody>
      </p:sp>
      <p:sp>
        <p:nvSpPr>
          <p:cNvPr id="21507" name="2 Marcador de contenido"/>
          <p:cNvSpPr>
            <a:spLocks noGrp="1"/>
          </p:cNvSpPr>
          <p:nvPr>
            <p:ph idx="4294967295"/>
          </p:nvPr>
        </p:nvSpPr>
        <p:spPr>
          <a:xfrm>
            <a:off x="1115616" y="1340768"/>
            <a:ext cx="7847955" cy="5112593"/>
          </a:xfrm>
        </p:spPr>
        <p:txBody>
          <a:bodyPr wrap="square" bIns="0" rtlCol="0">
            <a:normAutofit fontScale="92500" lnSpcReduction="20000"/>
          </a:bodyPr>
          <a:lstStyle/>
          <a:p>
            <a:pPr lvl="0" algn="just"/>
            <a:r>
              <a:rPr lang="es-ES" sz="2400" dirty="0"/>
              <a:t>No se suscita sea indefinida. No es interinidad por vacante</a:t>
            </a:r>
          </a:p>
          <a:p>
            <a:pPr lvl="0" algn="just"/>
            <a:r>
              <a:rPr lang="es-ES" dirty="0"/>
              <a:t>La doctrina de SSTJUE 5 junio 2018 “se corresponde plenamente con nuestros razonamientos”.</a:t>
            </a:r>
          </a:p>
          <a:p>
            <a:pPr lvl="0" algn="just"/>
            <a:r>
              <a:rPr lang="es-ES" dirty="0"/>
              <a:t>No cabe confundir causas extintivas y transformar terminación temporal con despido objetivo.</a:t>
            </a:r>
          </a:p>
          <a:p>
            <a:pPr lvl="0" algn="just"/>
            <a:r>
              <a:rPr lang="es-ES" dirty="0"/>
              <a:t>Diferencia entre interinos y resto temporales justificada.</a:t>
            </a:r>
          </a:p>
          <a:p>
            <a:pPr lvl="0" algn="just"/>
            <a:r>
              <a:rPr lang="es-ES" dirty="0"/>
              <a:t>Finalidad indemnización (RDL 5/2001): no sanción.</a:t>
            </a:r>
          </a:p>
          <a:p>
            <a:pPr algn="just"/>
            <a:r>
              <a:rPr lang="es-ES" dirty="0"/>
              <a:t>Sanción por abuso contratación temporal: 15.2 y 3 ET.</a:t>
            </a:r>
          </a:p>
          <a:p>
            <a:pPr algn="just"/>
            <a:r>
              <a:rPr lang="es-ES" dirty="0"/>
              <a:t>Estímulo carece de sentido aquí; el puesto permanece; se preserva derecho del titular del empleo.</a:t>
            </a:r>
          </a:p>
          <a:p>
            <a:pPr lvl="0" algn="just"/>
            <a:r>
              <a:rPr lang="es-ES" dirty="0"/>
              <a:t>No cabe otorgar indemnización alguna por el cese regular del contrato de interinidad</a:t>
            </a:r>
          </a:p>
          <a:p>
            <a:pPr algn="just" hangingPunct="0"/>
            <a:endParaRPr lang="es-ES" b="1" dirty="0"/>
          </a:p>
          <a:p>
            <a:pPr algn="just" hangingPunct="0"/>
            <a:endParaRPr lang="es-ES" dirty="0" err="1"/>
          </a:p>
        </p:txBody>
      </p:sp>
      <p:sp>
        <p:nvSpPr>
          <p:cNvPr id="21508" name="4 CuadroTexto"/>
          <p:cNvSpPr txBox="1">
            <a:spLocks noChangeArrowheads="1"/>
          </p:cNvSpPr>
          <p:nvPr/>
        </p:nvSpPr>
        <p:spPr bwMode="auto">
          <a:xfrm>
            <a:off x="251520" y="1700213"/>
            <a:ext cx="1583630" cy="1323439"/>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8000" b="1" i="0" u="none" strike="noStrike" kern="1200" cap="none" spc="0" normalizeH="0" baseline="0" noProof="0" dirty="0">
              <a:ln>
                <a:noFill/>
              </a:ln>
              <a:solidFill>
                <a:prstClr val="white">
                  <a:lumMod val="50000"/>
                </a:prstClr>
              </a:solidFill>
              <a:effectLst/>
              <a:uLnTx/>
              <a:uFillTx/>
              <a:latin typeface="Arial" pitchFamily="34" charset="0"/>
              <a:ea typeface="+mn-ea"/>
              <a:cs typeface="+mn-cs"/>
            </a:endParaRPr>
          </a:p>
        </p:txBody>
      </p:sp>
    </p:spTree>
    <p:extLst>
      <p:ext uri="{BB962C8B-B14F-4D97-AF65-F5344CB8AC3E}">
        <p14:creationId xmlns:p14="http://schemas.microsoft.com/office/powerpoint/2010/main" val="1327367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3528" y="692696"/>
            <a:ext cx="8352928" cy="5976664"/>
          </a:xfrm>
          <a:prstGeom prst="rect">
            <a:avLst/>
          </a:prstGeom>
          <a:noFill/>
        </p:spPr>
        <p:txBody>
          <a:bodyPr wrap="square" rtlCol="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600" b="1" i="0" u="none" strike="noStrike" kern="1200" cap="none" spc="0" normalizeH="0" baseline="0" noProof="0" dirty="0">
                <a:ln>
                  <a:noFill/>
                </a:ln>
                <a:solidFill>
                  <a:srgbClr val="00B050"/>
                </a:solidFill>
                <a:effectLst/>
                <a:uLnTx/>
                <a:uFillTx/>
                <a:latin typeface="Calibri"/>
                <a:ea typeface="+mn-ea"/>
                <a:cs typeface="+mn-cs"/>
              </a:rPr>
              <a:t>IMPACTO DEL DERECHO UE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rgbClr val="00B050"/>
                </a:solidFill>
                <a:effectLst/>
                <a:uLnTx/>
                <a:uFillTx/>
                <a:latin typeface="Calibri"/>
                <a:ea typeface="+mn-ea"/>
                <a:cs typeface="+mn-cs"/>
              </a:rPr>
              <a:t>La Directiva 1999/70.</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60000"/>
                    <a:lumOff val="40000"/>
                  </a:schemeClr>
                </a:solidFill>
                <a:effectLst/>
                <a:uLnTx/>
                <a:uFillTx/>
                <a:latin typeface="Calibri"/>
                <a:ea typeface="+mn-ea"/>
                <a:cs typeface="+mn-cs"/>
              </a:rPr>
              <a:t>Jurisprudencia relevante.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60000"/>
                    <a:lumOff val="40000"/>
                  </a:schemeClr>
                </a:solidFill>
                <a:effectLst/>
                <a:uLnTx/>
                <a:uFillTx/>
                <a:latin typeface="Calibri"/>
                <a:ea typeface="+mn-ea"/>
                <a:cs typeface="+mn-cs"/>
              </a:rPr>
              <a:t>El caso Ana De Diego Porras.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2600" b="1" i="0" u="none" strike="noStrike" kern="1200" cap="none" spc="0" normalizeH="0" baseline="0" noProof="0" dirty="0">
              <a:ln>
                <a:noFill/>
              </a:ln>
              <a:solidFill>
                <a:schemeClr val="accent3">
                  <a:lumMod val="60000"/>
                  <a:lumOff val="40000"/>
                </a:schemeClr>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600" b="1" i="0" u="none" strike="noStrike" kern="1200" cap="none" spc="0" normalizeH="0" baseline="0" noProof="0" dirty="0">
                <a:ln>
                  <a:noFill/>
                </a:ln>
                <a:solidFill>
                  <a:schemeClr val="accent3">
                    <a:lumMod val="60000"/>
                    <a:lumOff val="40000"/>
                  </a:schemeClr>
                </a:solidFill>
                <a:effectLst/>
                <a:uLnTx/>
                <a:uFillTx/>
                <a:latin typeface="Calibri"/>
                <a:ea typeface="+mn-ea"/>
                <a:cs typeface="+mn-cs"/>
              </a:rPr>
              <a:t>CRITERIOS JURISPRUDENCIALES RECIENTES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60000"/>
                    <a:lumOff val="40000"/>
                  </a:schemeClr>
                </a:solidFill>
                <a:effectLst/>
                <a:uLnTx/>
                <a:uFillTx/>
                <a:latin typeface="Calibri"/>
                <a:ea typeface="+mn-ea"/>
                <a:cs typeface="+mn-cs"/>
              </a:rPr>
              <a:t>Contrato para obra o servicio</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60000"/>
                    <a:lumOff val="40000"/>
                  </a:schemeClr>
                </a:solidFill>
                <a:effectLst/>
                <a:uLnTx/>
                <a:uFillTx/>
                <a:latin typeface="Calibri"/>
                <a:ea typeface="+mn-ea"/>
                <a:cs typeface="+mn-cs"/>
              </a:rPr>
              <a:t>Contrato eventual</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60000"/>
                    <a:lumOff val="40000"/>
                  </a:schemeClr>
                </a:solidFill>
                <a:effectLst/>
                <a:uLnTx/>
                <a:uFillTx/>
                <a:latin typeface="Calibri"/>
                <a:ea typeface="+mn-ea"/>
                <a:cs typeface="+mn-cs"/>
              </a:rPr>
              <a:t>Contrato de interinidad</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60000"/>
                    <a:lumOff val="40000"/>
                  </a:schemeClr>
                </a:solidFill>
                <a:effectLst/>
                <a:uLnTx/>
                <a:uFillTx/>
                <a:latin typeface="Calibri"/>
                <a:ea typeface="+mn-ea"/>
                <a:cs typeface="+mn-cs"/>
              </a:rPr>
              <a:t>Contrato de relevo</a:t>
            </a:r>
          </a:p>
          <a:p>
            <a:pPr marL="457200" lvl="0" indent="-457200">
              <a:buFont typeface="Arial" panose="020B0604020202020204" pitchFamily="34" charset="0"/>
              <a:buChar char="•"/>
            </a:pPr>
            <a:r>
              <a:rPr lang="es-ES" sz="2600" b="1" dirty="0">
                <a:solidFill>
                  <a:schemeClr val="accent3">
                    <a:lumMod val="40000"/>
                    <a:lumOff val="60000"/>
                  </a:schemeClr>
                </a:solidFill>
              </a:rPr>
              <a:t>Personal Indefino No Fijo (PINF)</a:t>
            </a:r>
            <a:endParaRPr kumimoji="0" lang="es-ES" sz="2600" b="1" i="0" u="none" strike="noStrike" kern="1200" cap="none" spc="0" normalizeH="0" baseline="0" noProof="0" dirty="0">
              <a:ln>
                <a:noFill/>
              </a:ln>
              <a:solidFill>
                <a:schemeClr val="accent3">
                  <a:lumMod val="40000"/>
                  <a:lumOff val="60000"/>
                </a:schemeClr>
              </a:solidFill>
              <a:effectLst/>
              <a:uLnTx/>
              <a:uFillTx/>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2600" b="1" i="0" u="none" strike="noStrike" kern="1200" cap="none" spc="0" normalizeH="0" baseline="0" noProof="0" dirty="0">
              <a:ln>
                <a:noFill/>
              </a:ln>
              <a:solidFill>
                <a:schemeClr val="accent3">
                  <a:lumMod val="60000"/>
                  <a:lumOff val="40000"/>
                </a:schemeClr>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600" b="1" i="0" u="none" strike="noStrike" kern="1200" cap="none" spc="0" normalizeH="0" baseline="0" noProof="0" dirty="0">
                <a:ln>
                  <a:noFill/>
                </a:ln>
                <a:solidFill>
                  <a:schemeClr val="accent3">
                    <a:lumMod val="60000"/>
                    <a:lumOff val="40000"/>
                  </a:schemeClr>
                </a:solidFill>
                <a:effectLst/>
                <a:uLnTx/>
                <a:uFillTx/>
                <a:latin typeface="Calibri"/>
                <a:ea typeface="+mn-ea"/>
                <a:cs typeface="+mn-cs"/>
              </a:rPr>
              <a:t>CONCLUSIÓN</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s-ES" sz="20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12" name="Picture 1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191000" y="-315416"/>
            <a:ext cx="7765662" cy="16476125"/>
          </a:xfrm>
          <a:prstGeom prst="rect">
            <a:avLst/>
          </a:prstGeom>
        </p:spPr>
      </p:pic>
    </p:spTree>
    <p:extLst>
      <p:ext uri="{BB962C8B-B14F-4D97-AF65-F5344CB8AC3E}">
        <p14:creationId xmlns:p14="http://schemas.microsoft.com/office/powerpoint/2010/main" val="810662920"/>
      </p:ext>
    </p:extLst>
  </p:cSld>
  <p:clrMapOvr>
    <a:masterClrMapping/>
  </p:clrMapOvr>
  <p:transition spd="slow">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idx="4294967295"/>
          </p:nvPr>
        </p:nvSpPr>
        <p:spPr>
          <a:xfrm>
            <a:off x="1151348" y="260350"/>
            <a:ext cx="7705092" cy="432346"/>
          </a:xfrm>
        </p:spPr>
        <p:txBody>
          <a:bodyPr anchor="t">
            <a:normAutofit fontScale="90000"/>
          </a:bodyPr>
          <a:lstStyle/>
          <a:p>
            <a:pPr algn="ctr" eaLnBrk="1" hangingPunct="1"/>
            <a:r>
              <a:rPr lang="es-ES" altLang="es-ES" sz="2800" b="1" dirty="0">
                <a:solidFill>
                  <a:srgbClr val="FF0000"/>
                </a:solidFill>
                <a:cs typeface="Lucida Sans Unicode" pitchFamily="34" charset="0"/>
              </a:rPr>
              <a:t>Síntesis del caso</a:t>
            </a:r>
          </a:p>
        </p:txBody>
      </p:sp>
      <p:sp>
        <p:nvSpPr>
          <p:cNvPr id="21507" name="2 Marcador de contenido"/>
          <p:cNvSpPr>
            <a:spLocks noGrp="1"/>
          </p:cNvSpPr>
          <p:nvPr>
            <p:ph idx="4294967295"/>
          </p:nvPr>
        </p:nvSpPr>
        <p:spPr>
          <a:xfrm>
            <a:off x="1115616" y="980728"/>
            <a:ext cx="7488832" cy="4895850"/>
          </a:xfrm>
        </p:spPr>
        <p:txBody>
          <a:bodyPr rtlCol="0">
            <a:normAutofit fontScale="92500" lnSpcReduction="20000"/>
          </a:bodyPr>
          <a:lstStyle/>
          <a:p>
            <a:pPr lvl="0" algn="just"/>
            <a:r>
              <a:rPr lang="es-ES" dirty="0"/>
              <a:t>Febrero 2003: Oficial 1ª Ministerio Defensa, al amparo de varios contratos.</a:t>
            </a:r>
          </a:p>
          <a:p>
            <a:pPr lvl="0" algn="just"/>
            <a:r>
              <a:rPr lang="es-ES" dirty="0"/>
              <a:t>Agosto 2005: interina de liberada sindical.</a:t>
            </a:r>
          </a:p>
          <a:p>
            <a:pPr lvl="0" algn="just"/>
            <a:r>
              <a:rPr lang="es-ES" dirty="0"/>
              <a:t>RDL 20/2012: fin liberada y fin interinidad.</a:t>
            </a:r>
          </a:p>
          <a:p>
            <a:pPr lvl="0" algn="just"/>
            <a:r>
              <a:rPr lang="es-ES" dirty="0"/>
              <a:t>SJS 10 septiembre 2013: desestima. No despido</a:t>
            </a:r>
          </a:p>
          <a:p>
            <a:pPr lvl="0" algn="just"/>
            <a:r>
              <a:rPr lang="es-ES" dirty="0"/>
              <a:t>Auto TSJ: fin CT causal, pero….</a:t>
            </a:r>
          </a:p>
          <a:p>
            <a:pPr lvl="0" algn="just"/>
            <a:r>
              <a:rPr lang="es-ES" dirty="0"/>
              <a:t>STJUE 14 sept 2016:</a:t>
            </a:r>
          </a:p>
          <a:p>
            <a:pPr lvl="0" algn="just"/>
            <a:r>
              <a:rPr lang="es-ES" dirty="0"/>
              <a:t>STSJ Madrid 5 octubre 2016: 20 días año. Despido objetivo, forma condonada.</a:t>
            </a:r>
          </a:p>
          <a:p>
            <a:pPr lvl="0" algn="just"/>
            <a:r>
              <a:rPr lang="es-ES" dirty="0"/>
              <a:t>ATS 25 septiembre: plantea nueva cuestión.</a:t>
            </a:r>
          </a:p>
          <a:p>
            <a:pPr lvl="0" algn="just"/>
            <a:r>
              <a:rPr lang="es-ES" dirty="0"/>
              <a:t>STJUE 21 noviembre 2018: rectifica.</a:t>
            </a:r>
          </a:p>
          <a:p>
            <a:pPr lvl="0" algn="just"/>
            <a:r>
              <a:rPr lang="es-ES" dirty="0"/>
              <a:t>STS 207/2019 de 13 marzo: sin indemnización.</a:t>
            </a:r>
          </a:p>
        </p:txBody>
      </p:sp>
      <p:sp>
        <p:nvSpPr>
          <p:cNvPr id="21508" name="4 CuadroTexto"/>
          <p:cNvSpPr txBox="1">
            <a:spLocks noChangeArrowheads="1"/>
          </p:cNvSpPr>
          <p:nvPr/>
        </p:nvSpPr>
        <p:spPr bwMode="auto">
          <a:xfrm>
            <a:off x="467544" y="1052736"/>
            <a:ext cx="1367606" cy="1323439"/>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0" b="1" i="0" u="none" strike="noStrike" kern="1200" cap="none" spc="0" normalizeH="0" baseline="0" noProof="0" dirty="0">
                <a:ln>
                  <a:noFill/>
                </a:ln>
                <a:solidFill>
                  <a:prstClr val="white">
                    <a:lumMod val="50000"/>
                  </a:prstClr>
                </a:solidFill>
                <a:effectLst/>
                <a:uLnTx/>
                <a:uFillTx/>
                <a:latin typeface="Arial" pitchFamily="34" charset="0"/>
                <a:ea typeface="+mn-ea"/>
                <a:cs typeface="+mn-cs"/>
              </a:rPr>
              <a:t> </a:t>
            </a:r>
          </a:p>
        </p:txBody>
      </p:sp>
    </p:spTree>
    <p:extLst>
      <p:ext uri="{BB962C8B-B14F-4D97-AF65-F5344CB8AC3E}">
        <p14:creationId xmlns:p14="http://schemas.microsoft.com/office/powerpoint/2010/main" val="14403246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3528" y="692696"/>
            <a:ext cx="8352928" cy="5976664"/>
          </a:xfrm>
          <a:prstGeom prst="rect">
            <a:avLst/>
          </a:prstGeom>
          <a:noFill/>
        </p:spPr>
        <p:txBody>
          <a:bodyPr wrap="square" rtlCol="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IMPACTO DEL DERECHO UE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La Directiva 1999/70.</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Jurisprudencia relevante.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El caso Ana De Diego Porras.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600" b="1" i="0" u="none" strike="noStrike" kern="1200" cap="none" spc="0" normalizeH="0" baseline="0" noProof="0" dirty="0">
                <a:ln>
                  <a:noFill/>
                </a:ln>
                <a:solidFill>
                  <a:srgbClr val="00B050"/>
                </a:solidFill>
                <a:effectLst/>
                <a:uLnTx/>
                <a:uFillTx/>
                <a:latin typeface="Calibri"/>
                <a:ea typeface="+mn-ea"/>
                <a:cs typeface="+mn-cs"/>
              </a:rPr>
              <a:t>CRITERIOS JURISPRUDENCIALES RECIENTES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rgbClr val="00B050"/>
                </a:solidFill>
                <a:effectLst/>
                <a:uLnTx/>
                <a:uFillTx/>
                <a:latin typeface="Calibri"/>
                <a:ea typeface="+mn-ea"/>
                <a:cs typeface="+mn-cs"/>
              </a:rPr>
              <a:t>Contrato para obra o servicio</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Contrato eventual</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Contrato de interinidad</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Contrato de relevo</a:t>
            </a:r>
          </a:p>
          <a:p>
            <a:pPr marL="457200" indent="-457200">
              <a:buFont typeface="Arial" panose="020B0604020202020204" pitchFamily="34" charset="0"/>
              <a:buChar char="•"/>
            </a:pPr>
            <a:r>
              <a:rPr lang="es-ES" sz="2600" b="1" dirty="0">
                <a:solidFill>
                  <a:schemeClr val="accent3">
                    <a:lumMod val="40000"/>
                    <a:lumOff val="60000"/>
                  </a:schemeClr>
                </a:solidFill>
              </a:rPr>
              <a:t>Personal Indefino No Fijo (PINF)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CONCLUSIÓN</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s-ES" sz="2000" b="0" i="0" u="none" strike="noStrike" kern="1200" cap="none" spc="0" normalizeH="0" baseline="0" noProof="0" dirty="0">
              <a:ln>
                <a:noFill/>
              </a:ln>
              <a:solidFill>
                <a:schemeClr val="accent3">
                  <a:lumMod val="40000"/>
                  <a:lumOff val="60000"/>
                </a:schemeClr>
              </a:solidFill>
              <a:effectLst/>
              <a:uLnTx/>
              <a:uFillTx/>
              <a:latin typeface="Calibri"/>
              <a:ea typeface="+mn-ea"/>
              <a:cs typeface="+mn-cs"/>
            </a:endParaRPr>
          </a:p>
        </p:txBody>
      </p:sp>
      <p:pic>
        <p:nvPicPr>
          <p:cNvPr id="12" name="Picture 1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191000" y="-315416"/>
            <a:ext cx="7765662" cy="16476125"/>
          </a:xfrm>
          <a:prstGeom prst="rect">
            <a:avLst/>
          </a:prstGeom>
        </p:spPr>
      </p:pic>
    </p:spTree>
    <p:extLst>
      <p:ext uri="{BB962C8B-B14F-4D97-AF65-F5344CB8AC3E}">
        <p14:creationId xmlns:p14="http://schemas.microsoft.com/office/powerpoint/2010/main" val="1865329831"/>
      </p:ext>
    </p:extLst>
  </p:cSld>
  <p:clrMapOvr>
    <a:masterClrMapping/>
  </p:clrMapOvr>
  <p:transition spd="slow">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idx="4294967295"/>
          </p:nvPr>
        </p:nvSpPr>
        <p:spPr>
          <a:xfrm>
            <a:off x="539552" y="332656"/>
            <a:ext cx="8316887" cy="648072"/>
          </a:xfrm>
        </p:spPr>
        <p:txBody>
          <a:bodyPr anchor="t">
            <a:noAutofit/>
          </a:bodyPr>
          <a:lstStyle/>
          <a:p>
            <a:pPr algn="ctr"/>
            <a:r>
              <a:rPr lang="es-ES" sz="2800" b="1" dirty="0">
                <a:solidFill>
                  <a:srgbClr val="00B050"/>
                </a:solidFill>
              </a:rPr>
              <a:t>Minoración de la contrata a que se adscribe</a:t>
            </a:r>
            <a:endParaRPr lang="es-ES" altLang="es-ES" sz="2800" b="1" dirty="0">
              <a:cs typeface="Lucida Sans Unicode" pitchFamily="34" charset="0"/>
            </a:endParaRPr>
          </a:p>
        </p:txBody>
      </p:sp>
      <p:sp>
        <p:nvSpPr>
          <p:cNvPr id="21507" name="2 Marcador de contenido"/>
          <p:cNvSpPr>
            <a:spLocks noGrp="1"/>
          </p:cNvSpPr>
          <p:nvPr>
            <p:ph idx="4294967295"/>
          </p:nvPr>
        </p:nvSpPr>
        <p:spPr>
          <a:xfrm>
            <a:off x="1079612" y="1124744"/>
            <a:ext cx="7883959" cy="5255890"/>
          </a:xfrm>
        </p:spPr>
        <p:txBody>
          <a:bodyPr rtlCol="0">
            <a:noAutofit/>
          </a:bodyPr>
          <a:lstStyle/>
          <a:p>
            <a:pPr marL="0" indent="0" algn="ctr">
              <a:buNone/>
              <a:defRPr/>
            </a:pPr>
            <a:r>
              <a:rPr lang="es-ES" sz="2400" b="1" dirty="0">
                <a:solidFill>
                  <a:srgbClr val="FF0000"/>
                </a:solidFill>
                <a:latin typeface="+mj-lt"/>
                <a:cs typeface="Lucida Sans Unicode" pitchFamily="34" charset="0"/>
              </a:rPr>
              <a:t>      </a:t>
            </a:r>
            <a:r>
              <a:rPr lang="es-ES" b="1" dirty="0" err="1">
                <a:solidFill>
                  <a:srgbClr val="FF0000"/>
                </a:solidFill>
                <a:latin typeface="+mj-lt"/>
                <a:cs typeface="Lucida Sans Unicode" pitchFamily="34" charset="0"/>
              </a:rPr>
              <a:t>STS</a:t>
            </a:r>
            <a:r>
              <a:rPr lang="es-ES" b="1" dirty="0">
                <a:solidFill>
                  <a:srgbClr val="FF0000"/>
                </a:solidFill>
                <a:latin typeface="+mj-lt"/>
                <a:cs typeface="Lucida Sans Unicode" pitchFamily="34" charset="0"/>
              </a:rPr>
              <a:t> 874/2017 de 14 noviembre</a:t>
            </a:r>
            <a:endParaRPr lang="es-ES" sz="2400" b="1" dirty="0">
              <a:solidFill>
                <a:srgbClr val="FF0000"/>
              </a:solidFill>
              <a:latin typeface="+mj-lt"/>
              <a:cs typeface="Lucida Sans Unicode" pitchFamily="34" charset="0"/>
            </a:endParaRPr>
          </a:p>
          <a:p>
            <a:pPr marL="0" indent="0" algn="r">
              <a:buNone/>
              <a:defRPr/>
            </a:pPr>
            <a:r>
              <a:rPr lang="es-ES" sz="2400" b="1" dirty="0"/>
              <a:t>Antonio V. </a:t>
            </a:r>
            <a:r>
              <a:rPr lang="es-ES" sz="2400" b="1" dirty="0" err="1"/>
              <a:t>Sempere</a:t>
            </a:r>
            <a:r>
              <a:rPr lang="es-ES" sz="2400" b="1" dirty="0">
                <a:latin typeface="+mj-lt"/>
              </a:rPr>
              <a:t> </a:t>
            </a:r>
          </a:p>
          <a:p>
            <a:pPr marL="457200" indent="-457200" algn="just">
              <a:buAutoNum type="arabicParenR"/>
              <a:defRPr/>
            </a:pPr>
            <a:r>
              <a:rPr lang="es-ES" sz="2400" dirty="0"/>
              <a:t>Validez de la temporalidad por la adscripción a la contrata</a:t>
            </a:r>
          </a:p>
          <a:p>
            <a:pPr marL="457200" indent="-457200" algn="just">
              <a:buAutoNum type="arabicParenR"/>
              <a:defRPr/>
            </a:pPr>
            <a:r>
              <a:rPr lang="es-ES" sz="2400" dirty="0"/>
              <a:t>Un contrato para obra o servicio no se extingue como consecuencia de la minoración del volumen de la contrata de adscripción. </a:t>
            </a:r>
          </a:p>
          <a:p>
            <a:pPr marL="457200" indent="-457200" algn="just">
              <a:buAutoNum type="arabicParenR"/>
              <a:defRPr/>
            </a:pPr>
            <a:r>
              <a:rPr lang="es-ES" sz="2400" dirty="0"/>
              <a:t>Es nula la cláusula contractual anudando la terminación del contrato a la reducción del volumen de la contrata. </a:t>
            </a:r>
          </a:p>
          <a:p>
            <a:pPr marL="457200" indent="-457200" algn="just">
              <a:buAutoNum type="arabicParenR"/>
              <a:defRPr/>
            </a:pPr>
            <a:r>
              <a:rPr lang="es-ES" sz="2400" dirty="0"/>
              <a:t>La minoración del volumen de una contrata de obras o servicios permite acudir al despido objetivo (o colectivo), siendo improcedente el despido cuando se incumplen sus exigencias formales.</a:t>
            </a:r>
            <a:endParaRPr lang="es-ES" dirty="0"/>
          </a:p>
        </p:txBody>
      </p:sp>
      <p:sp>
        <p:nvSpPr>
          <p:cNvPr id="21508" name="4 CuadroTexto"/>
          <p:cNvSpPr txBox="1">
            <a:spLocks noChangeArrowheads="1"/>
          </p:cNvSpPr>
          <p:nvPr/>
        </p:nvSpPr>
        <p:spPr bwMode="auto">
          <a:xfrm>
            <a:off x="539552" y="1556792"/>
            <a:ext cx="1368524" cy="1323439"/>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0" b="1" i="0" u="none" strike="noStrike" kern="1200" cap="none" spc="0" normalizeH="0" baseline="0" noProof="0" dirty="0">
                <a:ln>
                  <a:noFill/>
                </a:ln>
                <a:solidFill>
                  <a:prstClr val="white">
                    <a:lumMod val="50000"/>
                  </a:prstClr>
                </a:solidFill>
                <a:effectLst/>
                <a:uLnTx/>
                <a:uFillTx/>
                <a:latin typeface="Arial" pitchFamily="34" charset="0"/>
                <a:ea typeface="+mn-ea"/>
                <a:cs typeface="+mn-cs"/>
              </a:rPr>
              <a:t> </a:t>
            </a:r>
          </a:p>
        </p:txBody>
      </p:sp>
    </p:spTree>
    <p:extLst>
      <p:ext uri="{BB962C8B-B14F-4D97-AF65-F5344CB8AC3E}">
        <p14:creationId xmlns:p14="http://schemas.microsoft.com/office/powerpoint/2010/main" val="37556846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idx="4294967295"/>
          </p:nvPr>
        </p:nvSpPr>
        <p:spPr>
          <a:xfrm>
            <a:off x="2339752" y="260350"/>
            <a:ext cx="6516687" cy="1009650"/>
          </a:xfrm>
        </p:spPr>
        <p:txBody>
          <a:bodyPr anchor="t">
            <a:normAutofit/>
          </a:bodyPr>
          <a:lstStyle/>
          <a:p>
            <a:pPr algn="ctr" eaLnBrk="1" hangingPunct="1"/>
            <a:br>
              <a:rPr lang="es-ES" altLang="es-ES" sz="1800" dirty="0">
                <a:cs typeface="Lucida Sans Unicode" pitchFamily="34" charset="0"/>
              </a:rPr>
            </a:br>
            <a:r>
              <a:rPr lang="es-ES" altLang="es-ES" sz="2800" b="1" dirty="0">
                <a:solidFill>
                  <a:srgbClr val="00B050"/>
                </a:solidFill>
                <a:cs typeface="Lucida Sans Unicode" pitchFamily="34" charset="0"/>
              </a:rPr>
              <a:t>CT obra o servicio: Especialista Laboratorio</a:t>
            </a:r>
            <a:endParaRPr lang="es-ES" altLang="es-ES" sz="3600" b="1" dirty="0">
              <a:solidFill>
                <a:srgbClr val="00B050"/>
              </a:solidFill>
              <a:cs typeface="Lucida Sans Unicode" pitchFamily="34" charset="0"/>
            </a:endParaRPr>
          </a:p>
        </p:txBody>
      </p:sp>
      <p:sp>
        <p:nvSpPr>
          <p:cNvPr id="21507" name="2 Marcador de contenido"/>
          <p:cNvSpPr>
            <a:spLocks noGrp="1"/>
          </p:cNvSpPr>
          <p:nvPr>
            <p:ph idx="4294967295"/>
          </p:nvPr>
        </p:nvSpPr>
        <p:spPr>
          <a:xfrm>
            <a:off x="1835696" y="1340768"/>
            <a:ext cx="7127875" cy="5112593"/>
          </a:xfrm>
        </p:spPr>
        <p:txBody>
          <a:bodyPr wrap="square" bIns="0" rtlCol="0">
            <a:normAutofit fontScale="92500" lnSpcReduction="10000"/>
          </a:bodyPr>
          <a:lstStyle/>
          <a:p>
            <a:pPr algn="ctr">
              <a:buNone/>
            </a:pPr>
            <a:r>
              <a:rPr lang="es-ES" sz="3300" b="1" dirty="0">
                <a:solidFill>
                  <a:srgbClr val="FF0000"/>
                </a:solidFill>
              </a:rPr>
              <a:t>STS 385/2018 de 10 abril</a:t>
            </a:r>
          </a:p>
          <a:p>
            <a:pPr algn="r">
              <a:buNone/>
            </a:pPr>
            <a:r>
              <a:rPr lang="es-ES" sz="2400" dirty="0"/>
              <a:t>OK Galicia vs id    </a:t>
            </a:r>
            <a:r>
              <a:rPr lang="es-ES" sz="2400" b="1" dirty="0"/>
              <a:t>                                         Sebastián </a:t>
            </a:r>
            <a:r>
              <a:rPr lang="es-ES" sz="2400" b="1" dirty="0" err="1"/>
              <a:t>Moralo</a:t>
            </a:r>
            <a:r>
              <a:rPr lang="es-ES" sz="2400" b="1" dirty="0"/>
              <a:t> </a:t>
            </a:r>
          </a:p>
          <a:p>
            <a:pPr algn="just"/>
            <a:r>
              <a:rPr lang="es-ES" b="1" dirty="0"/>
              <a:t>Supuesto: </a:t>
            </a:r>
            <a:r>
              <a:rPr lang="es-ES" dirty="0"/>
              <a:t>CT obra o servicio de 2002 a 2014 en USC; Especialista </a:t>
            </a:r>
            <a:r>
              <a:rPr lang="es-ES" dirty="0" err="1"/>
              <a:t>Labº</a:t>
            </a:r>
            <a:r>
              <a:rPr lang="es-ES" dirty="0"/>
              <a:t> Análisis Clínicos.</a:t>
            </a:r>
          </a:p>
          <a:p>
            <a:pPr algn="just"/>
            <a:r>
              <a:rPr lang="es-ES" dirty="0"/>
              <a:t> </a:t>
            </a:r>
            <a:r>
              <a:rPr lang="es-ES" b="1" dirty="0"/>
              <a:t>Discusión: </a:t>
            </a:r>
            <a:r>
              <a:rPr lang="es-ES" dirty="0"/>
              <a:t>validez de la temporalidad (no aplica RDL 10/2010 imponiendo duración máxima). </a:t>
            </a:r>
          </a:p>
          <a:p>
            <a:pPr algn="just"/>
            <a:r>
              <a:rPr lang="es-ES" b="1" dirty="0"/>
              <a:t>Requisitos CT obra o servicio: </a:t>
            </a:r>
            <a:r>
              <a:rPr lang="es-ES" dirty="0"/>
              <a:t>a) Autonomía y sustantividad; b) Duración incierta y actividad no permanente; c) Especificación e identificación claras; d) Ejecución concordante.</a:t>
            </a:r>
          </a:p>
          <a:p>
            <a:pPr algn="just"/>
            <a:r>
              <a:rPr lang="es-ES" b="1" dirty="0"/>
              <a:t>Criterio: </a:t>
            </a:r>
            <a:r>
              <a:rPr lang="es-ES" dirty="0"/>
              <a:t>indefinido, por fraudulento; actividad contratada permanente; no especifica obra concreta; antes RDL también valen exigencias.</a:t>
            </a:r>
          </a:p>
          <a:p>
            <a:pPr algn="just"/>
            <a:endParaRPr lang="es-ES" u="sng" dirty="0"/>
          </a:p>
        </p:txBody>
      </p:sp>
      <p:sp>
        <p:nvSpPr>
          <p:cNvPr id="21508" name="4 CuadroTexto"/>
          <p:cNvSpPr txBox="1">
            <a:spLocks noChangeArrowheads="1"/>
          </p:cNvSpPr>
          <p:nvPr/>
        </p:nvSpPr>
        <p:spPr bwMode="auto">
          <a:xfrm>
            <a:off x="251520" y="1700213"/>
            <a:ext cx="1583630" cy="1323439"/>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8000" b="1" i="0" u="none" strike="noStrike" kern="1200" cap="none" spc="0" normalizeH="0" baseline="0" noProof="0" dirty="0">
              <a:ln>
                <a:noFill/>
              </a:ln>
              <a:solidFill>
                <a:prstClr val="white">
                  <a:lumMod val="50000"/>
                </a:prstClr>
              </a:solidFill>
              <a:effectLst/>
              <a:uLnTx/>
              <a:uFillTx/>
              <a:latin typeface="Arial" pitchFamily="34" charset="0"/>
              <a:ea typeface="+mn-ea"/>
              <a:cs typeface="+mn-cs"/>
            </a:endParaRPr>
          </a:p>
        </p:txBody>
      </p:sp>
    </p:spTree>
    <p:extLst>
      <p:ext uri="{BB962C8B-B14F-4D97-AF65-F5344CB8AC3E}">
        <p14:creationId xmlns:p14="http://schemas.microsoft.com/office/powerpoint/2010/main" val="37599973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idx="4294967295"/>
          </p:nvPr>
        </p:nvSpPr>
        <p:spPr>
          <a:xfrm>
            <a:off x="827584" y="260350"/>
            <a:ext cx="8028855" cy="648370"/>
          </a:xfrm>
        </p:spPr>
        <p:txBody>
          <a:bodyPr anchor="t">
            <a:normAutofit/>
          </a:bodyPr>
          <a:lstStyle/>
          <a:p>
            <a:pPr algn="ctr" eaLnBrk="1" hangingPunct="1"/>
            <a:r>
              <a:rPr lang="es-ES" altLang="es-ES" sz="2800" b="1" dirty="0">
                <a:solidFill>
                  <a:srgbClr val="00B050"/>
                </a:solidFill>
                <a:cs typeface="Lucida Sans Unicode" pitchFamily="34" charset="0"/>
              </a:rPr>
              <a:t>CT obra o servicio vinculado a sucesivas contratas</a:t>
            </a:r>
            <a:endParaRPr lang="es-ES" altLang="es-ES" sz="3600" b="1" dirty="0">
              <a:solidFill>
                <a:srgbClr val="00B050"/>
              </a:solidFill>
              <a:cs typeface="Lucida Sans Unicode" pitchFamily="34" charset="0"/>
            </a:endParaRPr>
          </a:p>
        </p:txBody>
      </p:sp>
      <p:sp>
        <p:nvSpPr>
          <p:cNvPr id="21507" name="2 Marcador de contenido"/>
          <p:cNvSpPr>
            <a:spLocks noGrp="1"/>
          </p:cNvSpPr>
          <p:nvPr>
            <p:ph idx="4294967295"/>
          </p:nvPr>
        </p:nvSpPr>
        <p:spPr>
          <a:xfrm>
            <a:off x="1835696" y="980728"/>
            <a:ext cx="7127875" cy="5207491"/>
          </a:xfrm>
        </p:spPr>
        <p:txBody>
          <a:bodyPr wrap="square" bIns="0" rtlCol="0">
            <a:normAutofit fontScale="92500"/>
          </a:bodyPr>
          <a:lstStyle/>
          <a:p>
            <a:pPr algn="ctr">
              <a:buNone/>
            </a:pPr>
            <a:r>
              <a:rPr lang="es-ES" sz="3300" b="1" dirty="0">
                <a:solidFill>
                  <a:srgbClr val="FF0000"/>
                </a:solidFill>
              </a:rPr>
              <a:t>SSTS 783/2018 de 19 julio (y otras) </a:t>
            </a:r>
          </a:p>
          <a:p>
            <a:pPr algn="r">
              <a:buNone/>
            </a:pPr>
            <a:r>
              <a:rPr lang="es-ES" sz="2400" b="1" dirty="0"/>
              <a:t>Antonio Sempere</a:t>
            </a:r>
          </a:p>
          <a:p>
            <a:pPr marL="0" indent="0" algn="just">
              <a:buNone/>
            </a:pPr>
            <a:r>
              <a:rPr lang="es-ES" dirty="0"/>
              <a:t>Alcance de la “autonomía y sustantividad” del contrato laboral (1999) cuando se vincula a una contrata de servicios que finaliza años más tarde (2013) tras diversas renovaciones. Selección del Derecho aplicable.</a:t>
            </a:r>
          </a:p>
          <a:p>
            <a:pPr marL="0" indent="0" algn="just">
              <a:buNone/>
            </a:pPr>
            <a:r>
              <a:rPr lang="es-ES" dirty="0"/>
              <a:t>Examina y reorienta doctrina de la Sala.</a:t>
            </a:r>
          </a:p>
          <a:p>
            <a:pPr algn="just"/>
            <a:r>
              <a:rPr lang="es-ES" dirty="0"/>
              <a:t>Excepcionalidad de CT obra o servicio adscrito a contrata: NO a novaciones subjetivas y objetivas.</a:t>
            </a:r>
          </a:p>
          <a:p>
            <a:pPr algn="just"/>
            <a:r>
              <a:rPr lang="es-ES" dirty="0"/>
              <a:t>14 años; atención telefónica de SITEL a ENDESA</a:t>
            </a:r>
          </a:p>
        </p:txBody>
      </p:sp>
      <p:sp>
        <p:nvSpPr>
          <p:cNvPr id="21508" name="4 CuadroTexto"/>
          <p:cNvSpPr txBox="1">
            <a:spLocks noChangeArrowheads="1"/>
          </p:cNvSpPr>
          <p:nvPr/>
        </p:nvSpPr>
        <p:spPr bwMode="auto">
          <a:xfrm>
            <a:off x="251520" y="1700213"/>
            <a:ext cx="1583630" cy="1323439"/>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8000" b="1" i="0" u="none" strike="noStrike" kern="1200" cap="none" spc="0" normalizeH="0" baseline="0" noProof="0" dirty="0">
              <a:ln>
                <a:noFill/>
              </a:ln>
              <a:solidFill>
                <a:prstClr val="white">
                  <a:lumMod val="50000"/>
                </a:prstClr>
              </a:solidFill>
              <a:effectLst/>
              <a:uLnTx/>
              <a:uFillTx/>
              <a:latin typeface="Arial" pitchFamily="34" charset="0"/>
              <a:ea typeface="+mn-ea"/>
              <a:cs typeface="+mn-cs"/>
            </a:endParaRPr>
          </a:p>
        </p:txBody>
      </p:sp>
    </p:spTree>
    <p:extLst>
      <p:ext uri="{BB962C8B-B14F-4D97-AF65-F5344CB8AC3E}">
        <p14:creationId xmlns:p14="http://schemas.microsoft.com/office/powerpoint/2010/main" val="14425305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idx="4294967295"/>
          </p:nvPr>
        </p:nvSpPr>
        <p:spPr>
          <a:xfrm>
            <a:off x="827584" y="260350"/>
            <a:ext cx="8028855" cy="648370"/>
          </a:xfrm>
        </p:spPr>
        <p:txBody>
          <a:bodyPr anchor="t">
            <a:normAutofit/>
          </a:bodyPr>
          <a:lstStyle/>
          <a:p>
            <a:pPr algn="ctr" eaLnBrk="1" hangingPunct="1"/>
            <a:r>
              <a:rPr lang="es-ES" altLang="es-ES" sz="2800" b="1" dirty="0">
                <a:solidFill>
                  <a:srgbClr val="00B050"/>
                </a:solidFill>
                <a:cs typeface="Lucida Sans Unicode" pitchFamily="34" charset="0"/>
              </a:rPr>
              <a:t>DC de fijos y cese de temporales adscritos a contrata</a:t>
            </a:r>
          </a:p>
        </p:txBody>
      </p:sp>
      <p:sp>
        <p:nvSpPr>
          <p:cNvPr id="21507" name="2 Marcador de contenido"/>
          <p:cNvSpPr>
            <a:spLocks noGrp="1"/>
          </p:cNvSpPr>
          <p:nvPr>
            <p:ph idx="4294967295"/>
          </p:nvPr>
        </p:nvSpPr>
        <p:spPr>
          <a:xfrm>
            <a:off x="899592" y="980728"/>
            <a:ext cx="8063979" cy="5877272"/>
          </a:xfrm>
        </p:spPr>
        <p:txBody>
          <a:bodyPr wrap="square" bIns="0" rtlCol="0">
            <a:normAutofit fontScale="92500" lnSpcReduction="10000"/>
          </a:bodyPr>
          <a:lstStyle/>
          <a:p>
            <a:pPr algn="ctr">
              <a:buNone/>
            </a:pPr>
            <a:r>
              <a:rPr lang="es-ES" sz="3300" b="1" dirty="0">
                <a:solidFill>
                  <a:srgbClr val="FF0000"/>
                </a:solidFill>
              </a:rPr>
              <a:t>STS Pleno 7/2019 de 9 de enero</a:t>
            </a:r>
          </a:p>
          <a:p>
            <a:pPr algn="r">
              <a:buNone/>
            </a:pPr>
            <a:r>
              <a:rPr lang="es-ES" sz="2400" b="1" dirty="0"/>
              <a:t>Antonio Sempere (Tiene VP)</a:t>
            </a:r>
          </a:p>
          <a:p>
            <a:pPr algn="just"/>
            <a:r>
              <a:rPr lang="es-ES" dirty="0" err="1"/>
              <a:t>Contact</a:t>
            </a:r>
            <a:r>
              <a:rPr lang="es-ES" dirty="0"/>
              <a:t> center para sector bancario. Terminación de la contrata que justifica el DC. LIBERBANK y TELECYL. </a:t>
            </a:r>
          </a:p>
          <a:p>
            <a:pPr algn="just"/>
            <a:r>
              <a:rPr lang="es-ES" dirty="0"/>
              <a:t>Negociación de buena fe (medidas alternativas; pactos paralelos; ofertas condicionadas). </a:t>
            </a:r>
          </a:p>
          <a:p>
            <a:pPr algn="just"/>
            <a:r>
              <a:rPr lang="es-ES" i="1" dirty="0"/>
              <a:t>DC (64 personas) obviando a contratados para obra o servicio, subsumidos en 49.1.c DET</a:t>
            </a:r>
            <a:r>
              <a:rPr lang="es-ES" dirty="0"/>
              <a:t>. </a:t>
            </a:r>
          </a:p>
          <a:p>
            <a:pPr algn="just"/>
            <a:r>
              <a:rPr lang="es-ES" dirty="0"/>
              <a:t>Aplica doctrina: no hay discriminación.</a:t>
            </a:r>
          </a:p>
          <a:p>
            <a:pPr algn="just"/>
            <a:r>
              <a:rPr lang="es-ES" dirty="0"/>
              <a:t>Art. 49.1 ET presupone que la realidad ha de subsumirse en el apartado legal con encaje más pertinente </a:t>
            </a:r>
          </a:p>
          <a:p>
            <a:pPr algn="just"/>
            <a:r>
              <a:rPr lang="es-ES" dirty="0"/>
              <a:t>Cesión ilegal en contrata de </a:t>
            </a:r>
            <a:r>
              <a:rPr lang="es-ES" dirty="0" err="1"/>
              <a:t>Contact</a:t>
            </a:r>
            <a:r>
              <a:rPr lang="es-ES" dirty="0"/>
              <a:t> Center para banca telefónica. Aplica doctrina: no concurre. </a:t>
            </a:r>
          </a:p>
          <a:p>
            <a:pPr marL="0" indent="0" algn="just">
              <a:buNone/>
            </a:pPr>
            <a:r>
              <a:rPr lang="es-ES" b="1" dirty="0"/>
              <a:t>Cf STJUE 11-04-2019, </a:t>
            </a:r>
            <a:r>
              <a:rPr lang="es-ES" b="1" dirty="0" err="1"/>
              <a:t>Cobra&amp;Fenosa</a:t>
            </a:r>
            <a:r>
              <a:rPr lang="es-ES" b="1" dirty="0"/>
              <a:t> (Lectura contadores)</a:t>
            </a:r>
          </a:p>
        </p:txBody>
      </p:sp>
      <p:sp>
        <p:nvSpPr>
          <p:cNvPr id="21508" name="4 CuadroTexto"/>
          <p:cNvSpPr txBox="1">
            <a:spLocks noChangeArrowheads="1"/>
          </p:cNvSpPr>
          <p:nvPr/>
        </p:nvSpPr>
        <p:spPr bwMode="auto">
          <a:xfrm>
            <a:off x="251520" y="1700213"/>
            <a:ext cx="1583630" cy="1323439"/>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8000" b="1" i="0" u="none" strike="noStrike" kern="1200" cap="none" spc="0" normalizeH="0" baseline="0" noProof="0" dirty="0">
              <a:ln>
                <a:noFill/>
              </a:ln>
              <a:solidFill>
                <a:prstClr val="white">
                  <a:lumMod val="50000"/>
                </a:prstClr>
              </a:solidFill>
              <a:effectLst/>
              <a:uLnTx/>
              <a:uFillTx/>
              <a:latin typeface="Arial" pitchFamily="34" charset="0"/>
              <a:ea typeface="+mn-ea"/>
              <a:cs typeface="+mn-cs"/>
            </a:endParaRPr>
          </a:p>
        </p:txBody>
      </p:sp>
    </p:spTree>
    <p:extLst>
      <p:ext uri="{BB962C8B-B14F-4D97-AF65-F5344CB8AC3E}">
        <p14:creationId xmlns:p14="http://schemas.microsoft.com/office/powerpoint/2010/main" val="16495543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3528" y="692696"/>
            <a:ext cx="8352928" cy="5976664"/>
          </a:xfrm>
          <a:prstGeom prst="rect">
            <a:avLst/>
          </a:prstGeom>
          <a:noFill/>
        </p:spPr>
        <p:txBody>
          <a:bodyPr wrap="square" rtlCol="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IMPACTO DEL DERECHO UE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La Directiva 1999/70.</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Jurisprudencia relevante.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El caso Ana De Diego Porras.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600" b="1" i="0" u="none" strike="noStrike" kern="1200" cap="none" spc="0" normalizeH="0" baseline="0" noProof="0" dirty="0">
                <a:ln>
                  <a:noFill/>
                </a:ln>
                <a:solidFill>
                  <a:srgbClr val="00B050"/>
                </a:solidFill>
                <a:effectLst/>
                <a:uLnTx/>
                <a:uFillTx/>
                <a:latin typeface="Calibri"/>
                <a:ea typeface="+mn-ea"/>
                <a:cs typeface="+mn-cs"/>
              </a:rPr>
              <a:t>CRITERIOS JURISPRUDENCIALES RECIENTES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Contrato para obra o servicio</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rgbClr val="00B050"/>
                </a:solidFill>
                <a:effectLst/>
                <a:uLnTx/>
                <a:uFillTx/>
                <a:latin typeface="Calibri"/>
                <a:ea typeface="+mn-ea"/>
                <a:cs typeface="+mn-cs"/>
              </a:rPr>
              <a:t>Contrato eventual</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Contrato de interinidad</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Contrato de relevo</a:t>
            </a:r>
          </a:p>
          <a:p>
            <a:pPr marL="457200" indent="-457200">
              <a:buFont typeface="Arial" panose="020B0604020202020204" pitchFamily="34" charset="0"/>
              <a:buChar char="•"/>
            </a:pPr>
            <a:r>
              <a:rPr lang="es-ES" sz="2600" b="1" dirty="0">
                <a:solidFill>
                  <a:schemeClr val="accent3">
                    <a:lumMod val="40000"/>
                    <a:lumOff val="60000"/>
                  </a:schemeClr>
                </a:solidFill>
              </a:rPr>
              <a:t>Personal Indefino No Fijo (PINF)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CONCLUSIÓN</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s-ES" sz="2000" b="0" i="0" u="none" strike="noStrike" kern="1200" cap="none" spc="0" normalizeH="0" baseline="0" noProof="0" dirty="0">
              <a:ln>
                <a:noFill/>
              </a:ln>
              <a:solidFill>
                <a:schemeClr val="accent3">
                  <a:lumMod val="40000"/>
                  <a:lumOff val="60000"/>
                </a:schemeClr>
              </a:solidFill>
              <a:effectLst/>
              <a:uLnTx/>
              <a:uFillTx/>
              <a:latin typeface="Calibri"/>
              <a:ea typeface="+mn-ea"/>
              <a:cs typeface="+mn-cs"/>
            </a:endParaRPr>
          </a:p>
        </p:txBody>
      </p:sp>
      <p:pic>
        <p:nvPicPr>
          <p:cNvPr id="12" name="Picture 1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191000" y="-315416"/>
            <a:ext cx="7765662" cy="16476125"/>
          </a:xfrm>
          <a:prstGeom prst="rect">
            <a:avLst/>
          </a:prstGeom>
        </p:spPr>
      </p:pic>
    </p:spTree>
    <p:extLst>
      <p:ext uri="{BB962C8B-B14F-4D97-AF65-F5344CB8AC3E}">
        <p14:creationId xmlns:p14="http://schemas.microsoft.com/office/powerpoint/2010/main" val="2472317577"/>
      </p:ext>
    </p:extLst>
  </p:cSld>
  <p:clrMapOvr>
    <a:masterClrMapping/>
  </p:clrMapOvr>
  <p:transition spd="slow">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idx="4294967295"/>
          </p:nvPr>
        </p:nvSpPr>
        <p:spPr>
          <a:xfrm>
            <a:off x="539552" y="332656"/>
            <a:ext cx="8316887" cy="648072"/>
          </a:xfrm>
        </p:spPr>
        <p:txBody>
          <a:bodyPr anchor="t">
            <a:noAutofit/>
          </a:bodyPr>
          <a:lstStyle/>
          <a:p>
            <a:pPr algn="ctr"/>
            <a:r>
              <a:rPr lang="es-ES" sz="2800" b="1" dirty="0" err="1">
                <a:solidFill>
                  <a:srgbClr val="00B050"/>
                </a:solidFill>
              </a:rPr>
              <a:t>Ccol</a:t>
            </a:r>
            <a:r>
              <a:rPr lang="es-ES" sz="2800" b="1" dirty="0">
                <a:solidFill>
                  <a:srgbClr val="00B050"/>
                </a:solidFill>
              </a:rPr>
              <a:t> Recolección Cítricos Valencia</a:t>
            </a:r>
            <a:br>
              <a:rPr lang="es-ES" sz="2800" b="1" dirty="0">
                <a:solidFill>
                  <a:srgbClr val="00B050"/>
                </a:solidFill>
              </a:rPr>
            </a:br>
            <a:r>
              <a:rPr lang="es-ES" sz="2000" b="1" dirty="0"/>
              <a:t>Impugnación contenidos</a:t>
            </a:r>
            <a:endParaRPr lang="es-ES" altLang="es-ES" sz="2800" b="1" dirty="0">
              <a:cs typeface="Lucida Sans Unicode" pitchFamily="34" charset="0"/>
            </a:endParaRPr>
          </a:p>
        </p:txBody>
      </p:sp>
      <p:sp>
        <p:nvSpPr>
          <p:cNvPr id="21507" name="2 Marcador de contenido"/>
          <p:cNvSpPr>
            <a:spLocks noGrp="1"/>
          </p:cNvSpPr>
          <p:nvPr>
            <p:ph idx="4294967295"/>
          </p:nvPr>
        </p:nvSpPr>
        <p:spPr>
          <a:xfrm>
            <a:off x="1079612" y="1124744"/>
            <a:ext cx="7883959" cy="5255890"/>
          </a:xfrm>
        </p:spPr>
        <p:txBody>
          <a:bodyPr rtlCol="0">
            <a:noAutofit/>
          </a:bodyPr>
          <a:lstStyle/>
          <a:p>
            <a:pPr marL="0" indent="0" algn="ctr">
              <a:buNone/>
              <a:defRPr/>
            </a:pPr>
            <a:r>
              <a:rPr lang="es-ES" sz="2400" b="1" dirty="0">
                <a:solidFill>
                  <a:srgbClr val="FF0000"/>
                </a:solidFill>
                <a:latin typeface="+mj-lt"/>
                <a:cs typeface="Lucida Sans Unicode" pitchFamily="34" charset="0"/>
              </a:rPr>
              <a:t>      </a:t>
            </a:r>
            <a:r>
              <a:rPr lang="es-ES" b="1" dirty="0">
                <a:solidFill>
                  <a:srgbClr val="FF0000"/>
                </a:solidFill>
                <a:latin typeface="+mj-lt"/>
                <a:cs typeface="Lucida Sans Unicode" pitchFamily="34" charset="0"/>
              </a:rPr>
              <a:t>STS 756/2017 de 4 octubre</a:t>
            </a:r>
            <a:endParaRPr lang="es-ES" sz="2400" b="1" dirty="0">
              <a:solidFill>
                <a:srgbClr val="FF0000"/>
              </a:solidFill>
              <a:latin typeface="+mj-lt"/>
              <a:cs typeface="Lucida Sans Unicode" pitchFamily="34" charset="0"/>
            </a:endParaRPr>
          </a:p>
          <a:p>
            <a:pPr marL="0" indent="0" algn="just">
              <a:buNone/>
              <a:defRPr/>
            </a:pPr>
            <a:r>
              <a:rPr lang="es-ES" sz="2000" dirty="0">
                <a:latin typeface="+mj-lt"/>
              </a:rPr>
              <a:t>KO parcial Valencia                </a:t>
            </a:r>
            <a:r>
              <a:rPr lang="es-ES" sz="2400" dirty="0"/>
              <a:t>                                      </a:t>
            </a:r>
            <a:r>
              <a:rPr lang="es-ES" sz="2400" b="1" dirty="0"/>
              <a:t>José M. López</a:t>
            </a:r>
            <a:r>
              <a:rPr lang="es-ES" sz="2400" b="1" dirty="0">
                <a:latin typeface="+mj-lt"/>
              </a:rPr>
              <a:t> </a:t>
            </a:r>
          </a:p>
          <a:p>
            <a:pPr marL="0" indent="0" algn="just">
              <a:buNone/>
              <a:defRPr/>
            </a:pPr>
            <a:r>
              <a:rPr lang="es-ES" sz="2400" b="1" dirty="0">
                <a:latin typeface="+mj-lt"/>
              </a:rPr>
              <a:t>Art. 9º </a:t>
            </a:r>
            <a:r>
              <a:rPr lang="es-ES" sz="2400" b="1" dirty="0" err="1">
                <a:latin typeface="+mj-lt"/>
              </a:rPr>
              <a:t>ccol</a:t>
            </a:r>
            <a:r>
              <a:rPr lang="es-ES" sz="2400" b="1" dirty="0">
                <a:latin typeface="+mj-lt"/>
              </a:rPr>
              <a:t> </a:t>
            </a:r>
            <a:r>
              <a:rPr lang="es-ES" sz="2400" dirty="0">
                <a:latin typeface="+mj-lt"/>
              </a:rPr>
              <a:t>identifica como tareas con sustantividad: </a:t>
            </a:r>
            <a:r>
              <a:rPr lang="es-ES" sz="1800" dirty="0">
                <a:latin typeface="+mj-lt"/>
              </a:rPr>
              <a:t>a</a:t>
            </a:r>
            <a:r>
              <a:rPr lang="es-ES" sz="1800" dirty="0"/>
              <a:t>pertura de nuevos mercados, o para mercados emergentes, o liberados de bloqueos; recolección en comarcas, o zonas donde la empresa no desarrolla su actividad habitual; recolección para promociones concretas y clientes determinados con especificidades propias en cuanto a la calidad, el calibre, envase, etc.; recolección para iniciativas solidarias, y/o campañas de organismos públicos y privados para la vida saludable; recolección de nuevas variedades de fruta, que no constituyan la que habitualmente viene recogiendo la empresa.</a:t>
            </a:r>
            <a:endParaRPr lang="es-ES" sz="2400" b="1" dirty="0">
              <a:latin typeface="+mj-lt"/>
            </a:endParaRPr>
          </a:p>
          <a:p>
            <a:pPr algn="just"/>
            <a:r>
              <a:rPr lang="es-ES" dirty="0"/>
              <a:t>Nulidad </a:t>
            </a:r>
            <a:r>
              <a:rPr lang="es-ES" dirty="0" err="1"/>
              <a:t>CCol</a:t>
            </a:r>
            <a:r>
              <a:rPr lang="es-ES" dirty="0"/>
              <a:t> porque no cumple: a) autonomía y sustantividad propia; b) ejecución de duración incierta; c) identificada en el contrato; d) tareas reales del trabajador.</a:t>
            </a:r>
          </a:p>
          <a:p>
            <a:pPr algn="just"/>
            <a:r>
              <a:rPr lang="es-ES" dirty="0"/>
              <a:t>Tareas del </a:t>
            </a:r>
            <a:r>
              <a:rPr lang="es-ES" dirty="0" err="1"/>
              <a:t>ccol</a:t>
            </a:r>
            <a:r>
              <a:rPr lang="es-ES" dirty="0"/>
              <a:t> son las habituales, no transitorias.</a:t>
            </a:r>
          </a:p>
        </p:txBody>
      </p:sp>
      <p:sp>
        <p:nvSpPr>
          <p:cNvPr id="21508" name="4 CuadroTexto"/>
          <p:cNvSpPr txBox="1">
            <a:spLocks noChangeArrowheads="1"/>
          </p:cNvSpPr>
          <p:nvPr/>
        </p:nvSpPr>
        <p:spPr bwMode="auto">
          <a:xfrm>
            <a:off x="539552" y="1556792"/>
            <a:ext cx="1368524" cy="1323439"/>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0" b="1" i="0" u="none" strike="noStrike" kern="1200" cap="none" spc="0" normalizeH="0" baseline="0" noProof="0" dirty="0">
                <a:ln>
                  <a:noFill/>
                </a:ln>
                <a:solidFill>
                  <a:prstClr val="white">
                    <a:lumMod val="50000"/>
                  </a:prstClr>
                </a:solidFill>
                <a:effectLst/>
                <a:uLnTx/>
                <a:uFillTx/>
                <a:latin typeface="Arial" pitchFamily="34" charset="0"/>
                <a:ea typeface="+mn-ea"/>
                <a:cs typeface="+mn-cs"/>
              </a:rPr>
              <a:t> </a:t>
            </a:r>
          </a:p>
        </p:txBody>
      </p:sp>
    </p:spTree>
    <p:extLst>
      <p:ext uri="{BB962C8B-B14F-4D97-AF65-F5344CB8AC3E}">
        <p14:creationId xmlns:p14="http://schemas.microsoft.com/office/powerpoint/2010/main" val="40174575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3528" y="692696"/>
            <a:ext cx="8352928" cy="5976664"/>
          </a:xfrm>
          <a:prstGeom prst="rect">
            <a:avLst/>
          </a:prstGeom>
          <a:noFill/>
        </p:spPr>
        <p:txBody>
          <a:bodyPr wrap="square" rtlCol="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IMPACTO DEL DERECHO UE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La Directiva 1999/70.</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Jurisprudencia relevante.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El caso Ana De Diego Porras.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600" b="1" i="0" u="none" strike="noStrike" kern="1200" cap="none" spc="0" normalizeH="0" baseline="0" noProof="0" dirty="0">
                <a:ln>
                  <a:noFill/>
                </a:ln>
                <a:solidFill>
                  <a:srgbClr val="00B050"/>
                </a:solidFill>
                <a:effectLst/>
                <a:uLnTx/>
                <a:uFillTx/>
                <a:latin typeface="Calibri"/>
                <a:ea typeface="+mn-ea"/>
                <a:cs typeface="+mn-cs"/>
              </a:rPr>
              <a:t>CRITERIOS JURISPRUDENCIALES RECIENTES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Contrato para obra o servicio</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Contrato eventual</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rgbClr val="00B050"/>
                </a:solidFill>
                <a:effectLst/>
                <a:uLnTx/>
                <a:uFillTx/>
                <a:latin typeface="Calibri"/>
                <a:ea typeface="+mn-ea"/>
                <a:cs typeface="+mn-cs"/>
              </a:rPr>
              <a:t>Contrato de interinidad</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Contrato de relevo</a:t>
            </a:r>
          </a:p>
          <a:p>
            <a:pPr marL="457200" indent="-457200">
              <a:buFont typeface="Arial" panose="020B0604020202020204" pitchFamily="34" charset="0"/>
              <a:buChar char="•"/>
            </a:pPr>
            <a:r>
              <a:rPr lang="es-ES" sz="2600" b="1" dirty="0">
                <a:solidFill>
                  <a:schemeClr val="accent3">
                    <a:lumMod val="40000"/>
                    <a:lumOff val="60000"/>
                  </a:schemeClr>
                </a:solidFill>
              </a:rPr>
              <a:t>Personal Indefino No Fijo (PINF)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CONCLUSIÓN</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s-ES" sz="2000" b="0" i="0" u="none" strike="noStrike" kern="1200" cap="none" spc="0" normalizeH="0" baseline="0" noProof="0" dirty="0">
              <a:ln>
                <a:noFill/>
              </a:ln>
              <a:solidFill>
                <a:schemeClr val="accent3">
                  <a:lumMod val="40000"/>
                  <a:lumOff val="60000"/>
                </a:schemeClr>
              </a:solidFill>
              <a:effectLst/>
              <a:uLnTx/>
              <a:uFillTx/>
              <a:latin typeface="Calibri"/>
              <a:ea typeface="+mn-ea"/>
              <a:cs typeface="+mn-cs"/>
            </a:endParaRPr>
          </a:p>
        </p:txBody>
      </p:sp>
      <p:pic>
        <p:nvPicPr>
          <p:cNvPr id="12" name="Picture 1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191000" y="-315416"/>
            <a:ext cx="7765662" cy="16476125"/>
          </a:xfrm>
          <a:prstGeom prst="rect">
            <a:avLst/>
          </a:prstGeom>
        </p:spPr>
      </p:pic>
    </p:spTree>
    <p:extLst>
      <p:ext uri="{BB962C8B-B14F-4D97-AF65-F5344CB8AC3E}">
        <p14:creationId xmlns:p14="http://schemas.microsoft.com/office/powerpoint/2010/main" val="38752500"/>
      </p:ext>
    </p:extLst>
  </p:cSld>
  <p:clrMapOvr>
    <a:masterClrMapping/>
  </p:clrMapOvr>
  <p:transition spd="slow">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idx="4294967295"/>
          </p:nvPr>
        </p:nvSpPr>
        <p:spPr>
          <a:xfrm>
            <a:off x="827584" y="260350"/>
            <a:ext cx="8028855" cy="648370"/>
          </a:xfrm>
        </p:spPr>
        <p:txBody>
          <a:bodyPr anchor="t">
            <a:normAutofit fontScale="90000"/>
          </a:bodyPr>
          <a:lstStyle/>
          <a:p>
            <a:pPr algn="ctr" eaLnBrk="1" hangingPunct="1"/>
            <a:r>
              <a:rPr lang="es-ES" altLang="es-ES" sz="2800" b="1" dirty="0">
                <a:solidFill>
                  <a:srgbClr val="00B050"/>
                </a:solidFill>
                <a:cs typeface="Lucida Sans Unicode" pitchFamily="34" charset="0"/>
              </a:rPr>
              <a:t>Temporalidad por vacantes de larga duración en AAPP</a:t>
            </a:r>
            <a:endParaRPr lang="es-ES" altLang="es-ES" sz="3600" b="1" dirty="0">
              <a:solidFill>
                <a:srgbClr val="00B050"/>
              </a:solidFill>
              <a:cs typeface="Lucida Sans Unicode" pitchFamily="34" charset="0"/>
            </a:endParaRPr>
          </a:p>
        </p:txBody>
      </p:sp>
      <p:sp>
        <p:nvSpPr>
          <p:cNvPr id="21507" name="2 Marcador de contenido"/>
          <p:cNvSpPr>
            <a:spLocks noGrp="1"/>
          </p:cNvSpPr>
          <p:nvPr>
            <p:ph idx="4294967295"/>
          </p:nvPr>
        </p:nvSpPr>
        <p:spPr>
          <a:xfrm>
            <a:off x="1835696" y="980728"/>
            <a:ext cx="7127875" cy="5207491"/>
          </a:xfrm>
        </p:spPr>
        <p:txBody>
          <a:bodyPr wrap="square" bIns="0" rtlCol="0">
            <a:normAutofit fontScale="92500" lnSpcReduction="20000"/>
          </a:bodyPr>
          <a:lstStyle/>
          <a:p>
            <a:pPr algn="ctr">
              <a:buNone/>
            </a:pPr>
            <a:r>
              <a:rPr lang="es-ES" sz="3300" b="1" dirty="0">
                <a:solidFill>
                  <a:srgbClr val="FF0000"/>
                </a:solidFill>
              </a:rPr>
              <a:t>STS 676/2018 de 27 junio</a:t>
            </a:r>
          </a:p>
          <a:p>
            <a:pPr algn="r">
              <a:buNone/>
            </a:pPr>
            <a:r>
              <a:rPr lang="es-ES" sz="2400" b="1" dirty="0"/>
              <a:t>Antonio Sempere</a:t>
            </a:r>
          </a:p>
          <a:p>
            <a:pPr marL="0" indent="0" algn="just">
              <a:buNone/>
            </a:pPr>
            <a:r>
              <a:rPr lang="es-ES" dirty="0"/>
              <a:t>Contratación temporal en AAPP para cubrir vacantes. La admisión del recurso a contrataciones eventuales no es incondicionado. </a:t>
            </a:r>
          </a:p>
          <a:p>
            <a:pPr marL="0" indent="0" algn="just">
              <a:buNone/>
            </a:pPr>
            <a:r>
              <a:rPr lang="es-ES" dirty="0"/>
              <a:t>Atención de necesidades permanentes, que dan lugar a contrataciones anteriores y posteriores a la enjuiciada. </a:t>
            </a:r>
          </a:p>
          <a:p>
            <a:pPr marL="0" indent="0" algn="just">
              <a:buNone/>
            </a:pPr>
            <a:r>
              <a:rPr lang="es-ES" dirty="0"/>
              <a:t>Cabe acudir al contrato eventual o a la interinidad por vacante en estos casos pero ello NO legitima todo (fijando libremente su término inicial y final, alternando unas y otras modalidades contractuales, o variando la identidad de las personas que se suceden en el desempeño de esas tareas).</a:t>
            </a:r>
          </a:p>
        </p:txBody>
      </p:sp>
      <p:sp>
        <p:nvSpPr>
          <p:cNvPr id="21508" name="4 CuadroTexto"/>
          <p:cNvSpPr txBox="1">
            <a:spLocks noChangeArrowheads="1"/>
          </p:cNvSpPr>
          <p:nvPr/>
        </p:nvSpPr>
        <p:spPr bwMode="auto">
          <a:xfrm>
            <a:off x="251520" y="1700213"/>
            <a:ext cx="1583630" cy="1323439"/>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8000" b="1" i="0" u="none" strike="noStrike" kern="1200" cap="none" spc="0" normalizeH="0" baseline="0" noProof="0" dirty="0">
              <a:ln>
                <a:noFill/>
              </a:ln>
              <a:solidFill>
                <a:prstClr val="white">
                  <a:lumMod val="50000"/>
                </a:prstClr>
              </a:solidFill>
              <a:effectLst/>
              <a:uLnTx/>
              <a:uFillTx/>
              <a:latin typeface="Arial" pitchFamily="34" charset="0"/>
              <a:ea typeface="+mn-ea"/>
              <a:cs typeface="+mn-cs"/>
            </a:endParaRPr>
          </a:p>
        </p:txBody>
      </p:sp>
    </p:spTree>
    <p:extLst>
      <p:ext uri="{BB962C8B-B14F-4D97-AF65-F5344CB8AC3E}">
        <p14:creationId xmlns:p14="http://schemas.microsoft.com/office/powerpoint/2010/main" val="3588419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1187624" y="1268760"/>
            <a:ext cx="7583400" cy="1470025"/>
          </a:xfrm>
        </p:spPr>
        <p:txBody>
          <a:bodyPr>
            <a:normAutofit fontScale="90000"/>
          </a:bodyPr>
          <a:lstStyle/>
          <a:p>
            <a:r>
              <a:rPr lang="es-ES_tradnl" sz="3600" dirty="0">
                <a:solidFill>
                  <a:srgbClr val="FF0000"/>
                </a:solidFill>
              </a:rPr>
              <a:t>Directiva 1999/70/CE</a:t>
            </a:r>
            <a:r>
              <a:rPr lang="es-ES_tradnl" sz="3600" dirty="0"/>
              <a:t> del Consejo, </a:t>
            </a:r>
            <a:br>
              <a:rPr lang="es-ES_tradnl" sz="3600" dirty="0"/>
            </a:br>
            <a:r>
              <a:rPr lang="es-ES_tradnl" sz="2200" dirty="0"/>
              <a:t>de 28 de junio de 1999, relativa al Acuerdo marco de la CES, la UNICE y el CEEP sobre el </a:t>
            </a:r>
            <a:br>
              <a:rPr lang="es-ES_tradnl" sz="2200" dirty="0"/>
            </a:br>
            <a:r>
              <a:rPr lang="es-ES_tradnl" sz="4000" dirty="0">
                <a:solidFill>
                  <a:schemeClr val="tx1"/>
                </a:solidFill>
              </a:rPr>
              <a:t>trabajo de duración determinada </a:t>
            </a:r>
            <a:r>
              <a:rPr lang="es-ES_tradnl" sz="4000" dirty="0">
                <a:solidFill>
                  <a:srgbClr val="FF0000"/>
                </a:solidFill>
              </a:rPr>
              <a:t>(TDD)</a:t>
            </a:r>
            <a:endParaRPr lang="es-ES" sz="4000" dirty="0">
              <a:solidFill>
                <a:srgbClr val="FF0000"/>
              </a:solidFill>
            </a:endParaRPr>
          </a:p>
        </p:txBody>
      </p:sp>
      <p:sp>
        <p:nvSpPr>
          <p:cNvPr id="3" name="Subtitle 2"/>
          <p:cNvSpPr>
            <a:spLocks noGrp="1"/>
          </p:cNvSpPr>
          <p:nvPr>
            <p:ph type="subTitle" idx="1"/>
            <p:custDataLst>
              <p:tags r:id="rId3"/>
            </p:custDataLst>
          </p:nvPr>
        </p:nvSpPr>
        <p:spPr>
          <a:xfrm>
            <a:off x="3962400" y="3573016"/>
            <a:ext cx="4772528" cy="3168352"/>
          </a:xfrm>
        </p:spPr>
        <p:txBody>
          <a:bodyPr>
            <a:normAutofit lnSpcReduction="10000"/>
          </a:bodyPr>
          <a:lstStyle/>
          <a:p>
            <a:pPr algn="just">
              <a:buFont typeface="Arial" pitchFamily="34" charset="0"/>
              <a:buChar char="•"/>
            </a:pPr>
            <a:r>
              <a:rPr lang="es-ES" dirty="0">
                <a:latin typeface="Arial" pitchFamily="34" charset="0"/>
                <a:cs typeface="Arial" pitchFamily="34" charset="0"/>
              </a:rPr>
              <a:t>Fines: más calidad; no discriminar en “</a:t>
            </a:r>
            <a:r>
              <a:rPr lang="es-ES" u="sng" dirty="0">
                <a:latin typeface="Arial" pitchFamily="34" charset="0"/>
                <a:cs typeface="Arial" pitchFamily="34" charset="0"/>
              </a:rPr>
              <a:t>condiciones de trabajo”</a:t>
            </a:r>
            <a:r>
              <a:rPr lang="es-ES" dirty="0">
                <a:latin typeface="Arial" pitchFamily="34" charset="0"/>
                <a:cs typeface="Arial" pitchFamily="34" charset="0"/>
              </a:rPr>
              <a:t>; evitar abusos por “utilización sucesiva”..</a:t>
            </a:r>
          </a:p>
          <a:p>
            <a:pPr algn="just">
              <a:buFont typeface="Arial" pitchFamily="34" charset="0"/>
              <a:buChar char="•"/>
            </a:pPr>
            <a:endParaRPr lang="es-ES" dirty="0">
              <a:latin typeface="Arial" pitchFamily="34" charset="0"/>
              <a:cs typeface="Arial" pitchFamily="34" charset="0"/>
            </a:endParaRPr>
          </a:p>
          <a:p>
            <a:pPr algn="just">
              <a:buFont typeface="Arial" pitchFamily="34" charset="0"/>
              <a:buChar char="•"/>
            </a:pPr>
            <a:r>
              <a:rPr lang="es-ES" dirty="0">
                <a:latin typeface="Arial" pitchFamily="34" charset="0"/>
                <a:cs typeface="Arial" pitchFamily="34" charset="0"/>
              </a:rPr>
              <a:t>Aplica a “</a:t>
            </a:r>
            <a:r>
              <a:rPr lang="es-ES" u="sng" dirty="0">
                <a:latin typeface="Arial" pitchFamily="34" charset="0"/>
                <a:cs typeface="Arial" pitchFamily="34" charset="0"/>
              </a:rPr>
              <a:t>trabajadores”</a:t>
            </a:r>
            <a:r>
              <a:rPr lang="es-ES" dirty="0">
                <a:latin typeface="Arial" pitchFamily="34" charset="0"/>
                <a:cs typeface="Arial" pitchFamily="34" charset="0"/>
              </a:rPr>
              <a:t>.</a:t>
            </a:r>
          </a:p>
          <a:p>
            <a:pPr algn="just">
              <a:buFont typeface="Arial" pitchFamily="34" charset="0"/>
              <a:buChar char="•"/>
            </a:pPr>
            <a:endParaRPr lang="es-ES" dirty="0">
              <a:latin typeface="Arial" pitchFamily="34" charset="0"/>
              <a:cs typeface="Arial" pitchFamily="34" charset="0"/>
            </a:endParaRPr>
          </a:p>
          <a:p>
            <a:pPr algn="just">
              <a:buFont typeface="Arial" pitchFamily="34" charset="0"/>
              <a:buChar char="•"/>
            </a:pPr>
            <a:r>
              <a:rPr lang="es-ES" dirty="0">
                <a:latin typeface="Arial" pitchFamily="34" charset="0"/>
                <a:cs typeface="Arial" pitchFamily="34" charset="0"/>
              </a:rPr>
              <a:t>TDD: fin determinado por </a:t>
            </a:r>
            <a:r>
              <a:rPr lang="es-ES" b="1" dirty="0">
                <a:solidFill>
                  <a:srgbClr val="00B050"/>
                </a:solidFill>
                <a:latin typeface="Arial" pitchFamily="34" charset="0"/>
                <a:cs typeface="Arial" pitchFamily="34" charset="0"/>
              </a:rPr>
              <a:t>condiciones objetivas </a:t>
            </a:r>
            <a:r>
              <a:rPr lang="es-ES" dirty="0">
                <a:latin typeface="Arial" pitchFamily="34" charset="0"/>
                <a:cs typeface="Arial" pitchFamily="34" charset="0"/>
              </a:rPr>
              <a:t>(fecha, realización obra o servicio, hecho o acontecimiento).</a:t>
            </a:r>
          </a:p>
          <a:p>
            <a:pPr>
              <a:buFont typeface="Arial" pitchFamily="34" charset="0"/>
              <a:buChar char="•"/>
            </a:pPr>
            <a:r>
              <a:rPr lang="es-ES" sz="1200" dirty="0">
                <a:latin typeface="Arial" pitchFamily="34" charset="0"/>
                <a:cs typeface="Arial" pitchFamily="34" charset="0"/>
              </a:rPr>
              <a:t>Tope trasposición: 10 julio 2001.</a:t>
            </a:r>
          </a:p>
        </p:txBody>
      </p:sp>
    </p:spTree>
    <p:custDataLst>
      <p:tags r:id="rId1"/>
    </p:custDataLst>
    <p:extLst>
      <p:ext uri="{BB962C8B-B14F-4D97-AF65-F5344CB8AC3E}">
        <p14:creationId xmlns:p14="http://schemas.microsoft.com/office/powerpoint/2010/main" val="2328566583"/>
      </p:ext>
    </p:extLst>
  </p:cSld>
  <p:clrMapOvr>
    <a:masterClrMapping/>
  </p:clrMapOvr>
  <p:transition spd="slow">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idx="4294967295"/>
          </p:nvPr>
        </p:nvSpPr>
        <p:spPr>
          <a:xfrm>
            <a:off x="107504" y="116632"/>
            <a:ext cx="8748935" cy="576362"/>
          </a:xfrm>
        </p:spPr>
        <p:txBody>
          <a:bodyPr anchor="t">
            <a:normAutofit fontScale="90000"/>
          </a:bodyPr>
          <a:lstStyle/>
          <a:p>
            <a:pPr algn="ctr"/>
            <a:r>
              <a:rPr lang="es-ES" sz="2700" b="1" dirty="0">
                <a:solidFill>
                  <a:srgbClr val="00B050"/>
                </a:solidFill>
              </a:rPr>
              <a:t>El artículo 70 EBEP. Interinidad por vacante</a:t>
            </a:r>
            <a:br>
              <a:rPr lang="es-ES" sz="2700" b="1" dirty="0">
                <a:solidFill>
                  <a:srgbClr val="FF0000"/>
                </a:solidFill>
              </a:rPr>
            </a:br>
            <a:endParaRPr lang="es-ES" sz="2800" b="1" dirty="0">
              <a:solidFill>
                <a:srgbClr val="FF0000"/>
              </a:solidFill>
            </a:endParaRPr>
          </a:p>
        </p:txBody>
      </p:sp>
      <p:sp>
        <p:nvSpPr>
          <p:cNvPr id="21507" name="2 Marcador de contenido"/>
          <p:cNvSpPr>
            <a:spLocks noGrp="1"/>
          </p:cNvSpPr>
          <p:nvPr>
            <p:ph idx="4294967295"/>
          </p:nvPr>
        </p:nvSpPr>
        <p:spPr>
          <a:xfrm>
            <a:off x="683568" y="692696"/>
            <a:ext cx="8135987" cy="6048672"/>
          </a:xfrm>
        </p:spPr>
        <p:txBody>
          <a:bodyPr wrap="square" bIns="0" rtlCol="0">
            <a:noAutofit/>
          </a:bodyPr>
          <a:lstStyle/>
          <a:p>
            <a:pPr marL="0" indent="0" algn="ctr">
              <a:buNone/>
            </a:pPr>
            <a:r>
              <a:rPr lang="es-ES" sz="2000" b="1" dirty="0">
                <a:solidFill>
                  <a:srgbClr val="FF0000"/>
                </a:solidFill>
              </a:rPr>
              <a:t>STS Pleno 322/2019 de 24 abril</a:t>
            </a:r>
          </a:p>
          <a:p>
            <a:pPr marL="0" indent="0" algn="r">
              <a:buNone/>
            </a:pPr>
            <a:r>
              <a:rPr lang="es-ES" sz="2000" b="1" dirty="0"/>
              <a:t>Rosa </a:t>
            </a:r>
            <a:r>
              <a:rPr lang="es-ES" sz="2000" b="1" dirty="0" err="1"/>
              <a:t>Virolés</a:t>
            </a:r>
            <a:endParaRPr lang="es-ES" sz="2000" b="1" dirty="0"/>
          </a:p>
          <a:p>
            <a:pPr algn="just"/>
            <a:r>
              <a:rPr lang="es-ES" sz="2000" dirty="0" err="1"/>
              <a:t>Sdh</a:t>
            </a:r>
            <a:r>
              <a:rPr lang="es-ES" sz="2000" dirty="0"/>
              <a:t>: No existe vacante susceptible de ser cubierta por proceso de selección o promoción: la empleadora no ha desplegado conducta alguna que sea concordante con el mantenimiento de la interinidad (¡20 años!). </a:t>
            </a:r>
          </a:p>
          <a:p>
            <a:pPr marL="0" indent="0" algn="just">
              <a:buNone/>
            </a:pPr>
            <a:r>
              <a:rPr lang="es-ES" sz="2000" dirty="0"/>
              <a:t>Art. 70.1 EBEP: </a:t>
            </a:r>
            <a:r>
              <a:rPr lang="es-ES" sz="2000" b="1" dirty="0">
                <a:solidFill>
                  <a:srgbClr val="00B0F0"/>
                </a:solidFill>
              </a:rPr>
              <a:t>Las necesidades de recursos humanos, con asignación presupuestaria, que deban proveerse mediante la incorporación de personal de nuevo ingreso serán objeto de la Oferta de empleo público […] En todo caso, la ejecución de la oferta de empleo público o instrumento similar deberá desarrollarse dentro del plazo improrrogable de tres años.</a:t>
            </a:r>
            <a:r>
              <a:rPr lang="es-ES" sz="2000" dirty="0"/>
              <a:t> </a:t>
            </a:r>
          </a:p>
          <a:p>
            <a:pPr algn="just"/>
            <a:r>
              <a:rPr lang="es-ES" sz="2000" dirty="0"/>
              <a:t>STS:  dicho precepto va referido a “la ejecución de la oferta de empleo público”. El plazo de tres años  no puede entenderse en general como una garantía inamovible pues la conducta de la entidad empleadora puede abocar a que antes de que transcurra dicho plazo, se haya desnaturalizado el carácter temporal, sea por fraude, sea por abuso, sea por otras ilegalidades….; al igual que en sentido inverso, el plazo de tres años no puede operar de modo automático.</a:t>
            </a:r>
          </a:p>
          <a:p>
            <a:pPr algn="just"/>
            <a:r>
              <a:rPr lang="es-ES" sz="2000" dirty="0"/>
              <a:t>En suma, son las circunstancias específicas de cada supuesto las que han de llevar a una concreta conclusión.</a:t>
            </a:r>
          </a:p>
        </p:txBody>
      </p:sp>
      <p:sp>
        <p:nvSpPr>
          <p:cNvPr id="21508" name="4 CuadroTexto"/>
          <p:cNvSpPr txBox="1">
            <a:spLocks noChangeArrowheads="1"/>
          </p:cNvSpPr>
          <p:nvPr/>
        </p:nvSpPr>
        <p:spPr bwMode="auto">
          <a:xfrm>
            <a:off x="251520" y="1700213"/>
            <a:ext cx="1583630" cy="1323439"/>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8000" b="1" i="0" u="none" strike="noStrike" kern="1200" cap="none" spc="0" normalizeH="0" baseline="0" noProof="0" dirty="0">
              <a:ln>
                <a:noFill/>
              </a:ln>
              <a:solidFill>
                <a:prstClr val="white">
                  <a:lumMod val="50000"/>
                </a:prstClr>
              </a:solidFill>
              <a:effectLst/>
              <a:uLnTx/>
              <a:uFillTx/>
              <a:latin typeface="Arial" pitchFamily="34" charset="0"/>
              <a:ea typeface="+mn-ea"/>
              <a:cs typeface="+mn-cs"/>
            </a:endParaRPr>
          </a:p>
        </p:txBody>
      </p:sp>
    </p:spTree>
    <p:extLst>
      <p:ext uri="{BB962C8B-B14F-4D97-AF65-F5344CB8AC3E}">
        <p14:creationId xmlns:p14="http://schemas.microsoft.com/office/powerpoint/2010/main" val="3068315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3528" y="692696"/>
            <a:ext cx="8352928" cy="5976664"/>
          </a:xfrm>
          <a:prstGeom prst="rect">
            <a:avLst/>
          </a:prstGeom>
          <a:noFill/>
        </p:spPr>
        <p:txBody>
          <a:bodyPr wrap="square" rtlCol="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IMPACTO DEL DERECHO UE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La Directiva 1999/70.</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Jurisprudencia relevante.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El caso Ana De Diego Porras.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600" b="1" i="0" u="none" strike="noStrike" kern="1200" cap="none" spc="0" normalizeH="0" baseline="0" noProof="0" dirty="0">
                <a:ln>
                  <a:noFill/>
                </a:ln>
                <a:solidFill>
                  <a:srgbClr val="00B050"/>
                </a:solidFill>
                <a:effectLst/>
                <a:uLnTx/>
                <a:uFillTx/>
                <a:latin typeface="Calibri"/>
                <a:ea typeface="+mn-ea"/>
                <a:cs typeface="+mn-cs"/>
              </a:rPr>
              <a:t>CRITERIOS JURISPRUDENCIALES RECIENTES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Contrato para obra o servicio</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Contrato eventual</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Contrato de interinidad</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rgbClr val="00B050"/>
                </a:solidFill>
                <a:effectLst/>
                <a:uLnTx/>
                <a:uFillTx/>
                <a:latin typeface="Calibri"/>
                <a:ea typeface="+mn-ea"/>
                <a:cs typeface="+mn-cs"/>
              </a:rPr>
              <a:t>Contrato de relevo</a:t>
            </a:r>
          </a:p>
          <a:p>
            <a:pPr marL="457200" lvl="0" indent="-457200">
              <a:buFont typeface="Arial" panose="020B0604020202020204" pitchFamily="34" charset="0"/>
              <a:buChar char="•"/>
              <a:defRPr/>
            </a:pPr>
            <a:r>
              <a:rPr lang="es-ES" sz="2600" b="1" dirty="0">
                <a:solidFill>
                  <a:schemeClr val="accent3">
                    <a:lumMod val="40000"/>
                    <a:lumOff val="60000"/>
                  </a:schemeClr>
                </a:solidFill>
              </a:rPr>
              <a:t>Personal Indefinido No Fijo (PINF)</a:t>
            </a:r>
          </a:p>
          <a:p>
            <a:pPr marL="457200" lvl="0" indent="-457200">
              <a:buFont typeface="Arial" panose="020B0604020202020204" pitchFamily="34" charset="0"/>
              <a:buChar char="•"/>
              <a:defRPr/>
            </a:pPr>
            <a:r>
              <a:rPr lang="es-ES" sz="2600" b="1" dirty="0">
                <a:solidFill>
                  <a:schemeClr val="accent3">
                    <a:lumMod val="40000"/>
                    <a:lumOff val="60000"/>
                  </a:schemeClr>
                </a:solidFill>
              </a:rPr>
              <a:t>Cuestiones generales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CONCLUSIÓN</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s-ES" sz="2000" b="0" i="0" u="none" strike="noStrike" kern="1200" cap="none" spc="0" normalizeH="0" baseline="0" noProof="0" dirty="0">
              <a:ln>
                <a:noFill/>
              </a:ln>
              <a:solidFill>
                <a:schemeClr val="accent3">
                  <a:lumMod val="40000"/>
                  <a:lumOff val="60000"/>
                </a:schemeClr>
              </a:solidFill>
              <a:effectLst/>
              <a:uLnTx/>
              <a:uFillTx/>
              <a:latin typeface="Calibri"/>
              <a:ea typeface="+mn-ea"/>
              <a:cs typeface="+mn-cs"/>
            </a:endParaRPr>
          </a:p>
        </p:txBody>
      </p:sp>
      <p:pic>
        <p:nvPicPr>
          <p:cNvPr id="12" name="Picture 1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191000" y="-315416"/>
            <a:ext cx="7765662" cy="16476125"/>
          </a:xfrm>
          <a:prstGeom prst="rect">
            <a:avLst/>
          </a:prstGeom>
        </p:spPr>
      </p:pic>
    </p:spTree>
    <p:extLst>
      <p:ext uri="{BB962C8B-B14F-4D97-AF65-F5344CB8AC3E}">
        <p14:creationId xmlns:p14="http://schemas.microsoft.com/office/powerpoint/2010/main" val="1729412537"/>
      </p:ext>
    </p:extLst>
  </p:cSld>
  <p:clrMapOvr>
    <a:masterClrMapping/>
  </p:clrMapOvr>
  <p:transition spd="slow">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idx="4294967295"/>
          </p:nvPr>
        </p:nvSpPr>
        <p:spPr>
          <a:xfrm>
            <a:off x="1576164" y="260350"/>
            <a:ext cx="7388324" cy="1009650"/>
          </a:xfrm>
        </p:spPr>
        <p:txBody>
          <a:bodyPr anchor="t">
            <a:normAutofit/>
          </a:bodyPr>
          <a:lstStyle/>
          <a:p>
            <a:pPr algn="ctr"/>
            <a:br>
              <a:rPr lang="es-ES" sz="2400" b="1" dirty="0">
                <a:solidFill>
                  <a:srgbClr val="92D050"/>
                </a:solidFill>
                <a:latin typeface="Arial" pitchFamily="34" charset="0"/>
              </a:rPr>
            </a:br>
            <a:r>
              <a:rPr lang="es-ES" sz="2400" b="1" dirty="0">
                <a:solidFill>
                  <a:srgbClr val="92D050"/>
                </a:solidFill>
                <a:latin typeface="Arial" pitchFamily="34" charset="0"/>
              </a:rPr>
              <a:t>Relevista cesado anticipadamente</a:t>
            </a:r>
            <a:endParaRPr lang="es-ES" altLang="es-ES" sz="2400" b="1" dirty="0">
              <a:solidFill>
                <a:srgbClr val="92D050"/>
              </a:solidFill>
              <a:cs typeface="Lucida Sans Unicode" pitchFamily="34" charset="0"/>
            </a:endParaRPr>
          </a:p>
        </p:txBody>
      </p:sp>
      <p:sp>
        <p:nvSpPr>
          <p:cNvPr id="21507" name="2 Marcador de contenido"/>
          <p:cNvSpPr>
            <a:spLocks noGrp="1"/>
          </p:cNvSpPr>
          <p:nvPr>
            <p:ph idx="4294967295"/>
          </p:nvPr>
        </p:nvSpPr>
        <p:spPr>
          <a:xfrm>
            <a:off x="571472" y="1124744"/>
            <a:ext cx="8392099" cy="5400600"/>
          </a:xfrm>
        </p:spPr>
        <p:txBody>
          <a:bodyPr rtlCol="0">
            <a:normAutofit/>
          </a:bodyPr>
          <a:lstStyle/>
          <a:p>
            <a:pPr algn="ctr">
              <a:buNone/>
            </a:pPr>
            <a:r>
              <a:rPr lang="es-ES" sz="2400" b="1" dirty="0" err="1">
                <a:solidFill>
                  <a:srgbClr val="FF0000"/>
                </a:solidFill>
              </a:rPr>
              <a:t>STS</a:t>
            </a:r>
            <a:r>
              <a:rPr lang="es-ES" sz="2400" b="1" dirty="0">
                <a:solidFill>
                  <a:srgbClr val="FF0000"/>
                </a:solidFill>
              </a:rPr>
              <a:t> /2017 de  14 marzo</a:t>
            </a:r>
            <a:endParaRPr lang="es-ES" sz="2400" dirty="0">
              <a:solidFill>
                <a:srgbClr val="FF0000"/>
              </a:solidFill>
            </a:endParaRPr>
          </a:p>
          <a:p>
            <a:pPr marL="0" indent="0" algn="r">
              <a:buNone/>
            </a:pPr>
            <a:r>
              <a:rPr lang="es-ES" sz="2400" b="1" dirty="0" err="1">
                <a:solidFill>
                  <a:schemeClr val="accent1">
                    <a:lumMod val="75000"/>
                  </a:schemeClr>
                </a:solidFill>
              </a:rPr>
              <a:t>M.A</a:t>
            </a:r>
            <a:r>
              <a:rPr lang="es-ES" sz="2400" b="1" dirty="0">
                <a:solidFill>
                  <a:schemeClr val="accent1">
                    <a:lumMod val="75000"/>
                  </a:schemeClr>
                </a:solidFill>
              </a:rPr>
              <a:t>. </a:t>
            </a:r>
            <a:r>
              <a:rPr lang="es-ES" sz="2400" b="1" dirty="0" err="1">
                <a:solidFill>
                  <a:schemeClr val="accent1">
                    <a:lumMod val="75000"/>
                  </a:schemeClr>
                </a:solidFill>
              </a:rPr>
              <a:t>Luelmo</a:t>
            </a:r>
            <a:endParaRPr lang="es-ES" sz="2400" b="1" dirty="0">
              <a:solidFill>
                <a:schemeClr val="accent1">
                  <a:lumMod val="75000"/>
                </a:schemeClr>
              </a:solidFill>
            </a:endParaRPr>
          </a:p>
          <a:p>
            <a:pPr algn="just"/>
            <a:endParaRPr lang="es-ES" b="1" dirty="0"/>
          </a:p>
          <a:p>
            <a:pPr algn="just"/>
            <a:r>
              <a:rPr lang="es-ES" dirty="0"/>
              <a:t>Es constitutivo de despido improcedente el cese del trabajador relevista por jubilación anticipada a los 64 años del trabajador relevado, con suscripción por la empresa de nuevo contrato de obra con otro trabajador por el tiempo restante hasta los 65 años del relevado.</a:t>
            </a:r>
          </a:p>
        </p:txBody>
      </p:sp>
      <p:sp>
        <p:nvSpPr>
          <p:cNvPr id="21508" name="4 CuadroTexto"/>
          <p:cNvSpPr txBox="1">
            <a:spLocks noChangeArrowheads="1"/>
          </p:cNvSpPr>
          <p:nvPr/>
        </p:nvSpPr>
        <p:spPr bwMode="auto">
          <a:xfrm>
            <a:off x="0" y="-99392"/>
            <a:ext cx="2051174" cy="1323439"/>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0" b="1" i="0" u="none" strike="noStrike" kern="1200" cap="none" spc="0" normalizeH="0" baseline="0" noProof="0" dirty="0">
                <a:ln>
                  <a:noFill/>
                </a:ln>
                <a:solidFill>
                  <a:prstClr val="white">
                    <a:lumMod val="50000"/>
                  </a:prstClr>
                </a:solidFill>
                <a:effectLst/>
                <a:uLnTx/>
                <a:uFillTx/>
                <a:latin typeface="Arial" pitchFamily="34" charset="0"/>
                <a:ea typeface="+mn-ea"/>
                <a:cs typeface="+mn-cs"/>
              </a:rPr>
              <a:t> </a:t>
            </a:r>
          </a:p>
        </p:txBody>
      </p:sp>
    </p:spTree>
    <p:extLst>
      <p:ext uri="{BB962C8B-B14F-4D97-AF65-F5344CB8AC3E}">
        <p14:creationId xmlns:p14="http://schemas.microsoft.com/office/powerpoint/2010/main" val="34076536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idx="4294967295"/>
          </p:nvPr>
        </p:nvSpPr>
        <p:spPr>
          <a:xfrm>
            <a:off x="2339752" y="260350"/>
            <a:ext cx="6516687" cy="1009650"/>
          </a:xfrm>
        </p:spPr>
        <p:txBody>
          <a:bodyPr anchor="t">
            <a:normAutofit/>
          </a:bodyPr>
          <a:lstStyle/>
          <a:p>
            <a:pPr algn="ctr" eaLnBrk="1" hangingPunct="1"/>
            <a:br>
              <a:rPr lang="es-ES" altLang="es-ES" sz="1800" dirty="0">
                <a:cs typeface="Lucida Sans Unicode" pitchFamily="34" charset="0"/>
              </a:rPr>
            </a:br>
            <a:r>
              <a:rPr lang="es-ES" altLang="es-ES" sz="2800" b="1" dirty="0">
                <a:solidFill>
                  <a:srgbClr val="00B050"/>
                </a:solidFill>
                <a:cs typeface="Lucida Sans Unicode" pitchFamily="34" charset="0"/>
              </a:rPr>
              <a:t>Jubilación parcial “concentrada”</a:t>
            </a:r>
            <a:endParaRPr lang="es-ES" altLang="es-ES" sz="3600" b="1" dirty="0">
              <a:solidFill>
                <a:srgbClr val="00B050"/>
              </a:solidFill>
              <a:cs typeface="Lucida Sans Unicode" pitchFamily="34" charset="0"/>
            </a:endParaRPr>
          </a:p>
        </p:txBody>
      </p:sp>
      <p:sp>
        <p:nvSpPr>
          <p:cNvPr id="21507" name="2 Marcador de contenido"/>
          <p:cNvSpPr>
            <a:spLocks noGrp="1"/>
          </p:cNvSpPr>
          <p:nvPr>
            <p:ph idx="4294967295"/>
          </p:nvPr>
        </p:nvSpPr>
        <p:spPr>
          <a:xfrm>
            <a:off x="1835696" y="1340768"/>
            <a:ext cx="7127875" cy="5112593"/>
          </a:xfrm>
        </p:spPr>
        <p:txBody>
          <a:bodyPr wrap="square" bIns="0" rtlCol="0">
            <a:normAutofit fontScale="92500" lnSpcReduction="10000"/>
          </a:bodyPr>
          <a:lstStyle/>
          <a:p>
            <a:pPr algn="ctr">
              <a:buNone/>
            </a:pPr>
            <a:r>
              <a:rPr lang="es-ES" b="1" dirty="0">
                <a:solidFill>
                  <a:srgbClr val="FF0000"/>
                </a:solidFill>
              </a:rPr>
              <a:t>STS 77/2018 de 31 enero</a:t>
            </a:r>
          </a:p>
          <a:p>
            <a:pPr algn="r">
              <a:buNone/>
            </a:pPr>
            <a:r>
              <a:rPr lang="es-ES" sz="2200" b="1" dirty="0"/>
              <a:t>M Luisa Segoviano </a:t>
            </a:r>
          </a:p>
          <a:p>
            <a:pPr algn="just"/>
            <a:r>
              <a:rPr lang="es-ES" dirty="0"/>
              <a:t>PARADORES: jubilación parcial (85%) y suscripción de contrato a tiempo parcial (15%) hasta cumplir edad jubilación.</a:t>
            </a:r>
          </a:p>
          <a:p>
            <a:pPr algn="just"/>
            <a:r>
              <a:rPr lang="es-ES" dirty="0"/>
              <a:t>Paralelo contrato de relevo concordante.</a:t>
            </a:r>
          </a:p>
          <a:p>
            <a:pPr algn="just"/>
            <a:r>
              <a:rPr lang="es-ES" dirty="0"/>
              <a:t>Acuerdo Empresa y jubilado:  trabajar 40 horas semanales hasta completar la totalidad de la jornada a tiempo parcial proyectada.</a:t>
            </a:r>
          </a:p>
          <a:p>
            <a:pPr algn="just"/>
            <a:r>
              <a:rPr lang="es-ES" dirty="0"/>
              <a:t>Desarrollo formal (cotizaciones, salario) conforme a lo pactado.</a:t>
            </a:r>
          </a:p>
          <a:p>
            <a:pPr algn="just"/>
            <a:r>
              <a:rPr lang="es-ES" dirty="0"/>
              <a:t>STS: No es contrario a la regulación legal.</a:t>
            </a:r>
            <a:endParaRPr lang="es-ES" b="1" dirty="0"/>
          </a:p>
          <a:p>
            <a:pPr algn="just">
              <a:buNone/>
            </a:pPr>
            <a:endParaRPr lang="es-ES" sz="2400" b="1" dirty="0"/>
          </a:p>
        </p:txBody>
      </p:sp>
      <p:sp>
        <p:nvSpPr>
          <p:cNvPr id="21508" name="4 CuadroTexto"/>
          <p:cNvSpPr txBox="1">
            <a:spLocks noChangeArrowheads="1"/>
          </p:cNvSpPr>
          <p:nvPr/>
        </p:nvSpPr>
        <p:spPr bwMode="auto">
          <a:xfrm>
            <a:off x="251520" y="1700213"/>
            <a:ext cx="1583630" cy="1323439"/>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8000" b="1" i="0" u="none" strike="noStrike" kern="1200" cap="none" spc="0" normalizeH="0" baseline="0" noProof="0" dirty="0">
              <a:ln>
                <a:noFill/>
              </a:ln>
              <a:solidFill>
                <a:prstClr val="white">
                  <a:lumMod val="50000"/>
                </a:prstClr>
              </a:solidFill>
              <a:effectLst/>
              <a:uLnTx/>
              <a:uFillTx/>
              <a:latin typeface="Arial" pitchFamily="34" charset="0"/>
              <a:ea typeface="+mn-ea"/>
              <a:cs typeface="+mn-cs"/>
            </a:endParaRPr>
          </a:p>
        </p:txBody>
      </p:sp>
    </p:spTree>
    <p:extLst>
      <p:ext uri="{BB962C8B-B14F-4D97-AF65-F5344CB8AC3E}">
        <p14:creationId xmlns:p14="http://schemas.microsoft.com/office/powerpoint/2010/main" val="11516768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idx="4294967295"/>
          </p:nvPr>
        </p:nvSpPr>
        <p:spPr>
          <a:xfrm>
            <a:off x="2339752" y="260350"/>
            <a:ext cx="6516687" cy="1009650"/>
          </a:xfrm>
        </p:spPr>
        <p:txBody>
          <a:bodyPr anchor="t">
            <a:normAutofit/>
          </a:bodyPr>
          <a:lstStyle/>
          <a:p>
            <a:pPr algn="ctr" eaLnBrk="1" hangingPunct="1"/>
            <a:br>
              <a:rPr lang="es-ES" altLang="es-ES" sz="1800" dirty="0">
                <a:cs typeface="Lucida Sans Unicode" pitchFamily="34" charset="0"/>
              </a:rPr>
            </a:br>
            <a:r>
              <a:rPr lang="es-ES" altLang="es-ES" sz="2800" b="1" dirty="0">
                <a:solidFill>
                  <a:srgbClr val="00B050"/>
                </a:solidFill>
                <a:cs typeface="Lucida Sans Unicode" pitchFamily="34" charset="0"/>
              </a:rPr>
              <a:t>Contrato de relevo durante 2008</a:t>
            </a:r>
            <a:endParaRPr lang="es-ES" altLang="es-ES" sz="3600" b="1" dirty="0">
              <a:solidFill>
                <a:srgbClr val="00B050"/>
              </a:solidFill>
              <a:cs typeface="Lucida Sans Unicode" pitchFamily="34" charset="0"/>
            </a:endParaRPr>
          </a:p>
        </p:txBody>
      </p:sp>
      <p:sp>
        <p:nvSpPr>
          <p:cNvPr id="21507" name="2 Marcador de contenido"/>
          <p:cNvSpPr>
            <a:spLocks noGrp="1"/>
          </p:cNvSpPr>
          <p:nvPr>
            <p:ph idx="4294967295"/>
          </p:nvPr>
        </p:nvSpPr>
        <p:spPr>
          <a:xfrm>
            <a:off x="1835696" y="1340768"/>
            <a:ext cx="7127875" cy="5112593"/>
          </a:xfrm>
        </p:spPr>
        <p:txBody>
          <a:bodyPr wrap="square" bIns="0" rtlCol="0">
            <a:normAutofit/>
          </a:bodyPr>
          <a:lstStyle/>
          <a:p>
            <a:pPr algn="ctr">
              <a:buNone/>
            </a:pPr>
            <a:r>
              <a:rPr lang="es-ES" sz="3300" b="1" dirty="0">
                <a:solidFill>
                  <a:srgbClr val="FF0000"/>
                </a:solidFill>
              </a:rPr>
              <a:t>STS 424/2018 de 20 abril </a:t>
            </a:r>
            <a:r>
              <a:rPr lang="es-ES" sz="3300" b="1" dirty="0"/>
              <a:t>(Pleno)</a:t>
            </a:r>
          </a:p>
          <a:p>
            <a:pPr algn="r">
              <a:buNone/>
            </a:pPr>
            <a:r>
              <a:rPr lang="es-ES" sz="2400" dirty="0"/>
              <a:t>O.K. Granada vs Madrid                         </a:t>
            </a:r>
            <a:r>
              <a:rPr lang="es-ES" sz="2400" b="1" dirty="0"/>
              <a:t> Antonio Sempere </a:t>
            </a:r>
          </a:p>
          <a:p>
            <a:pPr algn="just"/>
            <a:r>
              <a:rPr lang="es-ES" dirty="0" err="1"/>
              <a:t>Sdh</a:t>
            </a:r>
            <a:r>
              <a:rPr lang="es-ES" dirty="0"/>
              <a:t>: contrato de relevo temporal en 2008 para reducción jornada superior al 75%.</a:t>
            </a:r>
          </a:p>
          <a:p>
            <a:pPr algn="just"/>
            <a:r>
              <a:rPr lang="es-ES" dirty="0"/>
              <a:t>Clave: Disposiciones Transitorias de ET y LGSS introducidas por Ley 40/2007.</a:t>
            </a:r>
          </a:p>
          <a:p>
            <a:pPr algn="just"/>
            <a:r>
              <a:rPr lang="es-ES" dirty="0"/>
              <a:t>STS: no es necesario que sea a tiempo completo y de duración indefinida.</a:t>
            </a:r>
          </a:p>
          <a:p>
            <a:pPr algn="just"/>
            <a:r>
              <a:rPr lang="es-ES" dirty="0"/>
              <a:t>Rectifica doctrina previa de tres SSTS.</a:t>
            </a:r>
          </a:p>
          <a:p>
            <a:pPr algn="just"/>
            <a:endParaRPr lang="es-ES" u="sng" dirty="0"/>
          </a:p>
        </p:txBody>
      </p:sp>
      <p:sp>
        <p:nvSpPr>
          <p:cNvPr id="21508" name="4 CuadroTexto"/>
          <p:cNvSpPr txBox="1">
            <a:spLocks noChangeArrowheads="1"/>
          </p:cNvSpPr>
          <p:nvPr/>
        </p:nvSpPr>
        <p:spPr bwMode="auto">
          <a:xfrm>
            <a:off x="251520" y="1700213"/>
            <a:ext cx="1583630" cy="1323439"/>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8000" b="1" i="0" u="none" strike="noStrike" kern="1200" cap="none" spc="0" normalizeH="0" baseline="0" noProof="0" dirty="0">
              <a:ln>
                <a:noFill/>
              </a:ln>
              <a:solidFill>
                <a:prstClr val="white">
                  <a:lumMod val="50000"/>
                </a:prstClr>
              </a:solidFill>
              <a:effectLst/>
              <a:uLnTx/>
              <a:uFillTx/>
              <a:latin typeface="Arial" pitchFamily="34" charset="0"/>
              <a:ea typeface="+mn-ea"/>
              <a:cs typeface="+mn-cs"/>
            </a:endParaRPr>
          </a:p>
        </p:txBody>
      </p:sp>
    </p:spTree>
    <p:extLst>
      <p:ext uri="{BB962C8B-B14F-4D97-AF65-F5344CB8AC3E}">
        <p14:creationId xmlns:p14="http://schemas.microsoft.com/office/powerpoint/2010/main" val="29969337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3528" y="692696"/>
            <a:ext cx="8352928" cy="5976664"/>
          </a:xfrm>
          <a:prstGeom prst="rect">
            <a:avLst/>
          </a:prstGeom>
          <a:noFill/>
        </p:spPr>
        <p:txBody>
          <a:bodyPr wrap="square" rtlCol="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IMPACTO DEL DERECHO UE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La Directiva 1999/70.</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Jurisprudencia relevante.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El caso Ana De Diego Porras.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600" b="1" i="0" u="none" strike="noStrike" kern="1200" cap="none" spc="0" normalizeH="0" baseline="0" noProof="0" dirty="0">
                <a:ln>
                  <a:noFill/>
                </a:ln>
                <a:solidFill>
                  <a:srgbClr val="00B050"/>
                </a:solidFill>
                <a:effectLst/>
                <a:uLnTx/>
                <a:uFillTx/>
                <a:latin typeface="Calibri"/>
                <a:ea typeface="+mn-ea"/>
                <a:cs typeface="+mn-cs"/>
              </a:rPr>
              <a:t>CRITERIOS JURISPRUDENCIALES RECIENTES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Contrato para obra o servicio</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Contrato eventual</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Contrato de interinidad</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Contrato de relevo</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2600" b="1" dirty="0">
                <a:solidFill>
                  <a:srgbClr val="00B050"/>
                </a:solidFill>
                <a:latin typeface="Calibri"/>
              </a:rPr>
              <a:t>Personal Indefinido No Fijo (PINF)</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err="1">
                <a:ln>
                  <a:noFill/>
                </a:ln>
                <a:solidFill>
                  <a:schemeClr val="accent3">
                    <a:lumMod val="40000"/>
                    <a:lumOff val="60000"/>
                  </a:schemeClr>
                </a:solidFill>
                <a:effectLst/>
                <a:uLnTx/>
                <a:uFillTx/>
                <a:latin typeface="Calibri"/>
              </a:rPr>
              <a:t>Cuestio</a:t>
            </a:r>
            <a:r>
              <a:rPr lang="es-ES" sz="2600" b="1" dirty="0" err="1">
                <a:solidFill>
                  <a:schemeClr val="accent3">
                    <a:lumMod val="40000"/>
                    <a:lumOff val="60000"/>
                  </a:schemeClr>
                </a:solidFill>
                <a:latin typeface="Calibri"/>
              </a:rPr>
              <a:t>nes</a:t>
            </a:r>
            <a:r>
              <a:rPr lang="es-ES" sz="2600" b="1" dirty="0">
                <a:solidFill>
                  <a:schemeClr val="accent3">
                    <a:lumMod val="40000"/>
                    <a:lumOff val="60000"/>
                  </a:schemeClr>
                </a:solidFill>
                <a:latin typeface="Calibri"/>
              </a:rPr>
              <a:t> generales</a:t>
            </a:r>
            <a:endParaRPr kumimoji="0" lang="es-ES" sz="2600" b="1" i="0" u="none" strike="noStrike" kern="1200" cap="none" spc="0" normalizeH="0" baseline="0" noProof="0" dirty="0">
              <a:ln>
                <a:noFill/>
              </a:ln>
              <a:solidFill>
                <a:schemeClr val="accent3">
                  <a:lumMod val="40000"/>
                  <a:lumOff val="60000"/>
                </a:schemeClr>
              </a:solidFill>
              <a:effectLst/>
              <a:uLnTx/>
              <a:uFillTx/>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CONCLUSIÓN</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s-ES" sz="2000" b="0" i="0" u="none" strike="noStrike" kern="1200" cap="none" spc="0" normalizeH="0" baseline="0" noProof="0" dirty="0">
              <a:ln>
                <a:noFill/>
              </a:ln>
              <a:solidFill>
                <a:schemeClr val="accent3">
                  <a:lumMod val="40000"/>
                  <a:lumOff val="60000"/>
                </a:schemeClr>
              </a:solidFill>
              <a:effectLst/>
              <a:uLnTx/>
              <a:uFillTx/>
              <a:latin typeface="Calibri"/>
              <a:ea typeface="+mn-ea"/>
              <a:cs typeface="+mn-cs"/>
            </a:endParaRPr>
          </a:p>
        </p:txBody>
      </p:sp>
      <p:pic>
        <p:nvPicPr>
          <p:cNvPr id="12" name="Picture 1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191000" y="-315416"/>
            <a:ext cx="7765662" cy="16476125"/>
          </a:xfrm>
          <a:prstGeom prst="rect">
            <a:avLst/>
          </a:prstGeom>
        </p:spPr>
      </p:pic>
    </p:spTree>
    <p:extLst>
      <p:ext uri="{BB962C8B-B14F-4D97-AF65-F5344CB8AC3E}">
        <p14:creationId xmlns:p14="http://schemas.microsoft.com/office/powerpoint/2010/main" val="2884802340"/>
      </p:ext>
    </p:extLst>
  </p:cSld>
  <p:clrMapOvr>
    <a:masterClrMapping/>
  </p:clrMapOvr>
  <p:transition spd="slow">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idx="4294967295"/>
          </p:nvPr>
        </p:nvSpPr>
        <p:spPr>
          <a:xfrm>
            <a:off x="1475656" y="332656"/>
            <a:ext cx="7380783" cy="648072"/>
          </a:xfrm>
        </p:spPr>
        <p:txBody>
          <a:bodyPr anchor="t">
            <a:normAutofit/>
          </a:bodyPr>
          <a:lstStyle/>
          <a:p>
            <a:pPr algn="ctr"/>
            <a:r>
              <a:rPr lang="es-ES" sz="3200" b="1" dirty="0">
                <a:solidFill>
                  <a:srgbClr val="00B050"/>
                </a:solidFill>
              </a:rPr>
              <a:t>Indefinido no fijo: amortización</a:t>
            </a:r>
            <a:endParaRPr lang="es-ES" altLang="es-ES" sz="3200" b="1" dirty="0">
              <a:solidFill>
                <a:srgbClr val="00B050"/>
              </a:solidFill>
              <a:cs typeface="Lucida Sans Unicode" pitchFamily="34" charset="0"/>
            </a:endParaRPr>
          </a:p>
        </p:txBody>
      </p:sp>
      <p:sp>
        <p:nvSpPr>
          <p:cNvPr id="21507" name="2 Marcador de contenido"/>
          <p:cNvSpPr>
            <a:spLocks noGrp="1"/>
          </p:cNvSpPr>
          <p:nvPr>
            <p:ph idx="4294967295"/>
          </p:nvPr>
        </p:nvSpPr>
        <p:spPr>
          <a:xfrm>
            <a:off x="1079612" y="1124744"/>
            <a:ext cx="7883959" cy="5255890"/>
          </a:xfrm>
        </p:spPr>
        <p:txBody>
          <a:bodyPr rtlCol="0">
            <a:noAutofit/>
          </a:bodyPr>
          <a:lstStyle/>
          <a:p>
            <a:pPr marL="0" indent="0" algn="ctr">
              <a:buNone/>
              <a:defRPr/>
            </a:pPr>
            <a:r>
              <a:rPr lang="es-ES" sz="2400" b="1" dirty="0">
                <a:solidFill>
                  <a:srgbClr val="FF0000"/>
                </a:solidFill>
                <a:latin typeface="+mj-lt"/>
                <a:cs typeface="Lucida Sans Unicode" pitchFamily="34" charset="0"/>
              </a:rPr>
              <a:t>      </a:t>
            </a:r>
            <a:r>
              <a:rPr lang="es-ES" b="1" dirty="0" err="1">
                <a:solidFill>
                  <a:srgbClr val="FF0000"/>
                </a:solidFill>
                <a:latin typeface="+mj-lt"/>
                <a:cs typeface="Lucida Sans Unicode" pitchFamily="34" charset="0"/>
              </a:rPr>
              <a:t>STS</a:t>
            </a:r>
            <a:r>
              <a:rPr lang="es-ES" b="1" dirty="0">
                <a:solidFill>
                  <a:srgbClr val="FF0000"/>
                </a:solidFill>
                <a:latin typeface="+mj-lt"/>
                <a:cs typeface="Lucida Sans Unicode" pitchFamily="34" charset="0"/>
              </a:rPr>
              <a:t> 414/2017 de 11 mayo</a:t>
            </a:r>
            <a:endParaRPr lang="es-ES" sz="2400" b="1" dirty="0">
              <a:solidFill>
                <a:srgbClr val="FF0000"/>
              </a:solidFill>
              <a:latin typeface="+mj-lt"/>
              <a:cs typeface="Lucida Sans Unicode" pitchFamily="34" charset="0"/>
            </a:endParaRPr>
          </a:p>
          <a:p>
            <a:pPr marL="0" indent="0" algn="r" eaLnBrk="1" fontAlgn="auto" hangingPunct="1">
              <a:spcAft>
                <a:spcPts val="0"/>
              </a:spcAft>
              <a:buFont typeface="Arial" pitchFamily="34" charset="0"/>
              <a:buNone/>
              <a:defRPr/>
            </a:pPr>
            <a:r>
              <a:rPr lang="es-ES" sz="2400" b="1" dirty="0">
                <a:latin typeface="+mj-lt"/>
              </a:rPr>
              <a:t>Jordi Agustí </a:t>
            </a:r>
          </a:p>
          <a:p>
            <a:pPr algn="just"/>
            <a:r>
              <a:rPr lang="es-ES" dirty="0"/>
              <a:t>Se aplica la doctrina del Pleno de la Sala adoptada en la STS de 24 junio 2014 a situaciones enjuiciadas con posterioridad a dictarse la misma.</a:t>
            </a:r>
            <a:br>
              <a:rPr lang="es-ES" dirty="0"/>
            </a:br>
            <a:r>
              <a:rPr lang="es-ES" dirty="0"/>
              <a:t>Aunque se trate de ceses colectivos producidos con anterioridad a la entrada en vigor del RDL 3/2012, sin que ello vulnere el derecho a la tutela judicial efectiva ni el principio de seguridad jurídica</a:t>
            </a:r>
            <a:endParaRPr lang="es-ES" dirty="0">
              <a:solidFill>
                <a:schemeClr val="accent2">
                  <a:lumMod val="75000"/>
                </a:schemeClr>
              </a:solidFill>
            </a:endParaRPr>
          </a:p>
        </p:txBody>
      </p:sp>
      <p:sp>
        <p:nvSpPr>
          <p:cNvPr id="21508" name="4 CuadroTexto"/>
          <p:cNvSpPr txBox="1">
            <a:spLocks noChangeArrowheads="1"/>
          </p:cNvSpPr>
          <p:nvPr/>
        </p:nvSpPr>
        <p:spPr bwMode="auto">
          <a:xfrm>
            <a:off x="611188" y="1700213"/>
            <a:ext cx="1368524" cy="1323439"/>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0" b="1" i="0" u="none" strike="noStrike" kern="1200" cap="none" spc="0" normalizeH="0" baseline="0" noProof="0" dirty="0">
                <a:ln>
                  <a:noFill/>
                </a:ln>
                <a:solidFill>
                  <a:prstClr val="white">
                    <a:lumMod val="50000"/>
                  </a:prstClr>
                </a:solidFill>
                <a:effectLst/>
                <a:uLnTx/>
                <a:uFillTx/>
                <a:latin typeface="Arial" pitchFamily="34" charset="0"/>
                <a:ea typeface="+mn-ea"/>
                <a:cs typeface="+mn-cs"/>
              </a:rPr>
              <a:t> </a:t>
            </a:r>
          </a:p>
        </p:txBody>
      </p:sp>
    </p:spTree>
    <p:extLst>
      <p:ext uri="{BB962C8B-B14F-4D97-AF65-F5344CB8AC3E}">
        <p14:creationId xmlns:p14="http://schemas.microsoft.com/office/powerpoint/2010/main" val="27473269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idx="4294967295"/>
          </p:nvPr>
        </p:nvSpPr>
        <p:spPr>
          <a:xfrm>
            <a:off x="2339752" y="260350"/>
            <a:ext cx="6516687" cy="1009650"/>
          </a:xfrm>
        </p:spPr>
        <p:txBody>
          <a:bodyPr anchor="t">
            <a:normAutofit/>
          </a:bodyPr>
          <a:lstStyle/>
          <a:p>
            <a:pPr algn="ctr" eaLnBrk="1" hangingPunct="1"/>
            <a:br>
              <a:rPr lang="es-ES" altLang="es-ES" sz="1800" dirty="0">
                <a:cs typeface="Lucida Sans Unicode" pitchFamily="34" charset="0"/>
              </a:rPr>
            </a:br>
            <a:r>
              <a:rPr lang="es-ES" altLang="es-ES" sz="2800" b="1" dirty="0">
                <a:solidFill>
                  <a:srgbClr val="00B050"/>
                </a:solidFill>
                <a:cs typeface="Lucida Sans Unicode" pitchFamily="34" charset="0"/>
              </a:rPr>
              <a:t>Promoción indefinidos no fijos AMAYA</a:t>
            </a:r>
            <a:endParaRPr lang="es-ES" altLang="es-ES" sz="3600" b="1" dirty="0">
              <a:solidFill>
                <a:srgbClr val="00B050"/>
              </a:solidFill>
              <a:cs typeface="Lucida Sans Unicode" pitchFamily="34" charset="0"/>
            </a:endParaRPr>
          </a:p>
        </p:txBody>
      </p:sp>
      <p:sp>
        <p:nvSpPr>
          <p:cNvPr id="21507" name="2 Marcador de contenido"/>
          <p:cNvSpPr>
            <a:spLocks noGrp="1"/>
          </p:cNvSpPr>
          <p:nvPr>
            <p:ph idx="4294967295"/>
          </p:nvPr>
        </p:nvSpPr>
        <p:spPr>
          <a:xfrm>
            <a:off x="1835696" y="1340768"/>
            <a:ext cx="7127875" cy="5112593"/>
          </a:xfrm>
        </p:spPr>
        <p:txBody>
          <a:bodyPr wrap="square" bIns="0" rtlCol="0">
            <a:normAutofit fontScale="92500" lnSpcReduction="10000"/>
          </a:bodyPr>
          <a:lstStyle/>
          <a:p>
            <a:pPr algn="ctr">
              <a:buNone/>
            </a:pPr>
            <a:r>
              <a:rPr lang="es-ES" sz="3300" b="1" dirty="0">
                <a:solidFill>
                  <a:srgbClr val="FF0000"/>
                </a:solidFill>
              </a:rPr>
              <a:t>STS 352/2018 de 2 abril</a:t>
            </a:r>
          </a:p>
          <a:p>
            <a:pPr algn="r">
              <a:buNone/>
            </a:pPr>
            <a:r>
              <a:rPr lang="es-ES" sz="2400" b="1" dirty="0"/>
              <a:t>Antonio Sempere </a:t>
            </a:r>
          </a:p>
          <a:p>
            <a:pPr algn="just" hangingPunct="0"/>
            <a:r>
              <a:rPr lang="es-ES" dirty="0"/>
              <a:t> Participación de PINF en convocatorias de promoción profesional, conforme a convenio, que no diferencia tipos de trabajador.</a:t>
            </a:r>
          </a:p>
          <a:p>
            <a:pPr algn="just" hangingPunct="0"/>
            <a:r>
              <a:rPr lang="es-ES" dirty="0"/>
              <a:t>Examen de la evolución jurisprudencial (indemnización, adscripción a plaza) y aplicación de los más recientes criterios.</a:t>
            </a:r>
          </a:p>
          <a:p>
            <a:pPr algn="just" hangingPunct="0"/>
            <a:r>
              <a:rPr lang="es-ES" dirty="0"/>
              <a:t>Sintonía con Derecho de la UE (son temporales; no discriminación) y del TC (permuta interinas)</a:t>
            </a:r>
          </a:p>
          <a:p>
            <a:pPr algn="just" hangingPunct="0"/>
            <a:r>
              <a:rPr lang="es-ES" dirty="0"/>
              <a:t>Ojo: no cabe desnaturalización de los contratos; examen de cada caso.</a:t>
            </a:r>
          </a:p>
        </p:txBody>
      </p:sp>
      <p:sp>
        <p:nvSpPr>
          <p:cNvPr id="21508" name="4 CuadroTexto"/>
          <p:cNvSpPr txBox="1">
            <a:spLocks noChangeArrowheads="1"/>
          </p:cNvSpPr>
          <p:nvPr/>
        </p:nvSpPr>
        <p:spPr bwMode="auto">
          <a:xfrm>
            <a:off x="251520" y="1700213"/>
            <a:ext cx="1583630" cy="1323439"/>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8000" b="1" i="0" u="none" strike="noStrike" kern="1200" cap="none" spc="0" normalizeH="0" baseline="0" noProof="0" dirty="0">
              <a:ln>
                <a:noFill/>
              </a:ln>
              <a:solidFill>
                <a:prstClr val="white">
                  <a:lumMod val="50000"/>
                </a:prstClr>
              </a:solidFill>
              <a:effectLst/>
              <a:uLnTx/>
              <a:uFillTx/>
              <a:latin typeface="Arial" pitchFamily="34" charset="0"/>
              <a:ea typeface="+mn-ea"/>
              <a:cs typeface="+mn-cs"/>
            </a:endParaRPr>
          </a:p>
        </p:txBody>
      </p:sp>
    </p:spTree>
    <p:extLst>
      <p:ext uri="{BB962C8B-B14F-4D97-AF65-F5344CB8AC3E}">
        <p14:creationId xmlns:p14="http://schemas.microsoft.com/office/powerpoint/2010/main" val="31237179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3528" y="692696"/>
            <a:ext cx="8352928" cy="5976664"/>
          </a:xfrm>
          <a:prstGeom prst="rect">
            <a:avLst/>
          </a:prstGeom>
          <a:noFill/>
        </p:spPr>
        <p:txBody>
          <a:bodyPr wrap="square" rtlCol="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IMPACTO DEL DERECHO UE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La Directiva 1999/70.</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Jurisprudencia relevante.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El caso Ana De Diego Porras.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600" b="1" i="0" u="none" strike="noStrike" kern="1200" cap="none" spc="0" normalizeH="0" baseline="0" noProof="0" dirty="0">
                <a:ln>
                  <a:noFill/>
                </a:ln>
                <a:solidFill>
                  <a:srgbClr val="00B050"/>
                </a:solidFill>
                <a:effectLst/>
                <a:uLnTx/>
                <a:uFillTx/>
                <a:latin typeface="Calibri"/>
                <a:ea typeface="+mn-ea"/>
                <a:cs typeface="+mn-cs"/>
              </a:rPr>
              <a:t>CRITERIOS JURISPRUDENCIALES RECIENTES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Contrato para obra o servicio</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Contrato eventual</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Contrato de interinidad</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Contrato de relevo</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2600" b="1" dirty="0">
                <a:solidFill>
                  <a:schemeClr val="accent3">
                    <a:lumMod val="40000"/>
                    <a:lumOff val="60000"/>
                  </a:schemeClr>
                </a:solidFill>
                <a:latin typeface="Calibri"/>
              </a:rPr>
              <a:t>Personal Indefinido No Fijo (PINF)</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rgbClr val="00B050"/>
                </a:solidFill>
                <a:effectLst/>
                <a:uLnTx/>
                <a:uFillTx/>
                <a:latin typeface="Calibri"/>
              </a:rPr>
              <a:t>Cuestiones generales.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CONCLUSIÓN</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s-ES" sz="2000" b="0" i="0" u="none" strike="noStrike" kern="1200" cap="none" spc="0" normalizeH="0" baseline="0" noProof="0" dirty="0">
              <a:ln>
                <a:noFill/>
              </a:ln>
              <a:solidFill>
                <a:schemeClr val="accent3">
                  <a:lumMod val="40000"/>
                  <a:lumOff val="60000"/>
                </a:schemeClr>
              </a:solidFill>
              <a:effectLst/>
              <a:uLnTx/>
              <a:uFillTx/>
              <a:latin typeface="Calibri"/>
              <a:ea typeface="+mn-ea"/>
              <a:cs typeface="+mn-cs"/>
            </a:endParaRPr>
          </a:p>
        </p:txBody>
      </p:sp>
      <p:pic>
        <p:nvPicPr>
          <p:cNvPr id="12" name="Picture 1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191000" y="-315416"/>
            <a:ext cx="7765662" cy="16476125"/>
          </a:xfrm>
          <a:prstGeom prst="rect">
            <a:avLst/>
          </a:prstGeom>
        </p:spPr>
      </p:pic>
    </p:spTree>
    <p:extLst>
      <p:ext uri="{BB962C8B-B14F-4D97-AF65-F5344CB8AC3E}">
        <p14:creationId xmlns:p14="http://schemas.microsoft.com/office/powerpoint/2010/main" val="1905677090"/>
      </p:ext>
    </p:extLst>
  </p:cSld>
  <p:clrMapOvr>
    <a:masterClrMapping/>
  </p:clrMapOvr>
  <p:transition spd="slow">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idx="4294967295"/>
          </p:nvPr>
        </p:nvSpPr>
        <p:spPr>
          <a:xfrm>
            <a:off x="1475656" y="331118"/>
            <a:ext cx="7380783" cy="505594"/>
          </a:xfrm>
        </p:spPr>
        <p:txBody>
          <a:bodyPr anchor="t">
            <a:noAutofit/>
          </a:bodyPr>
          <a:lstStyle/>
          <a:p>
            <a:pPr algn="ctr"/>
            <a:r>
              <a:rPr lang="es-ES" sz="2800" b="1" dirty="0">
                <a:solidFill>
                  <a:srgbClr val="00B0F0"/>
                </a:solidFill>
              </a:rPr>
              <a:t>Unidad esencial del vínculo</a:t>
            </a:r>
            <a:endParaRPr lang="es-ES" altLang="es-ES" sz="3200" b="1" dirty="0">
              <a:solidFill>
                <a:srgbClr val="00B0F0"/>
              </a:solidFill>
              <a:cs typeface="Lucida Sans Unicode" pitchFamily="34" charset="0"/>
            </a:endParaRPr>
          </a:p>
        </p:txBody>
      </p:sp>
      <p:sp>
        <p:nvSpPr>
          <p:cNvPr id="21507" name="2 Marcador de contenido"/>
          <p:cNvSpPr>
            <a:spLocks noGrp="1"/>
          </p:cNvSpPr>
          <p:nvPr>
            <p:ph idx="4294967295"/>
          </p:nvPr>
        </p:nvSpPr>
        <p:spPr>
          <a:xfrm>
            <a:off x="1619672" y="908720"/>
            <a:ext cx="7127875" cy="5687938"/>
          </a:xfrm>
        </p:spPr>
        <p:txBody>
          <a:bodyPr rtlCol="0">
            <a:noAutofit/>
          </a:bodyPr>
          <a:lstStyle/>
          <a:p>
            <a:pPr marL="0" indent="0" algn="ctr" eaLnBrk="1" fontAlgn="auto" hangingPunct="1">
              <a:spcAft>
                <a:spcPts val="0"/>
              </a:spcAft>
              <a:buFont typeface="Arial" pitchFamily="34" charset="0"/>
              <a:buNone/>
              <a:defRPr/>
            </a:pPr>
            <a:r>
              <a:rPr lang="es-ES" sz="2400" b="1" dirty="0">
                <a:solidFill>
                  <a:srgbClr val="FF0000"/>
                </a:solidFill>
                <a:latin typeface="+mj-lt"/>
                <a:cs typeface="Lucida Sans Unicode" pitchFamily="34" charset="0"/>
              </a:rPr>
              <a:t>      </a:t>
            </a:r>
            <a:r>
              <a:rPr lang="es-ES" b="1" dirty="0">
                <a:solidFill>
                  <a:srgbClr val="FF0000"/>
                </a:solidFill>
                <a:latin typeface="+mj-lt"/>
                <a:cs typeface="Lucida Sans Unicode" pitchFamily="34" charset="0"/>
              </a:rPr>
              <a:t>STS 703/2017 de 26 septiembre</a:t>
            </a:r>
            <a:r>
              <a:rPr lang="es-ES" sz="2400" b="1" dirty="0">
                <a:solidFill>
                  <a:srgbClr val="FF0000"/>
                </a:solidFill>
                <a:latin typeface="+mj-lt"/>
                <a:cs typeface="Lucida Sans Unicode" pitchFamily="34" charset="0"/>
              </a:rPr>
              <a:t>       </a:t>
            </a:r>
          </a:p>
          <a:p>
            <a:pPr marL="0" indent="0" algn="r" eaLnBrk="1" fontAlgn="auto" hangingPunct="1">
              <a:spcAft>
                <a:spcPts val="0"/>
              </a:spcAft>
              <a:buFont typeface="Arial" pitchFamily="34" charset="0"/>
              <a:buNone/>
              <a:defRPr/>
            </a:pPr>
            <a:r>
              <a:rPr lang="es-ES" sz="2400" b="1" dirty="0">
                <a:latin typeface="+mj-lt"/>
              </a:rPr>
              <a:t>Antonio V. </a:t>
            </a:r>
            <a:r>
              <a:rPr lang="es-ES" sz="2400" b="1" dirty="0" err="1">
                <a:latin typeface="+mj-lt"/>
              </a:rPr>
              <a:t>Sempere</a:t>
            </a:r>
            <a:r>
              <a:rPr lang="es-ES" sz="2400" b="1" dirty="0">
                <a:latin typeface="+mj-lt"/>
              </a:rPr>
              <a:t> </a:t>
            </a:r>
          </a:p>
          <a:p>
            <a:pPr algn="just"/>
            <a:r>
              <a:rPr lang="es-ES" sz="2400" dirty="0"/>
              <a:t>Antigüedad en supuestos de sucesivos contratos </a:t>
            </a:r>
          </a:p>
          <a:p>
            <a:pPr algn="just"/>
            <a:r>
              <a:rPr lang="es-ES" sz="2400" dirty="0"/>
              <a:t>Un paréntesis de tres meses y medio no rompe necesariamente la unidad esencial del vínculo. </a:t>
            </a:r>
          </a:p>
          <a:p>
            <a:pPr algn="just"/>
            <a:r>
              <a:rPr lang="es-ES" sz="2400" dirty="0"/>
              <a:t>Si se ha trabajado el 97% del tiempo transcurrido durante doce años, existe cesión ilegal, varios contratos temporales, continuidad de funciones y un solo paréntesis inferior a cuatro meses, la unidad del vínculo se mantiene y el cómputo de la antigüedad se retrotrae al momento inicial del trabajo.</a:t>
            </a:r>
          </a:p>
          <a:p>
            <a:pPr algn="just"/>
            <a:r>
              <a:rPr lang="es-ES" sz="2400" dirty="0"/>
              <a:t>Unidad esencial del vínculo. </a:t>
            </a:r>
          </a:p>
          <a:p>
            <a:pPr algn="just"/>
            <a:r>
              <a:rPr lang="es-ES" sz="2400" dirty="0"/>
              <a:t>Reitera, clarifica y aplica doctrina.</a:t>
            </a:r>
            <a:endParaRPr lang="es-ES" sz="2400" dirty="0">
              <a:latin typeface="+mj-lt"/>
            </a:endParaRPr>
          </a:p>
        </p:txBody>
      </p:sp>
      <p:sp>
        <p:nvSpPr>
          <p:cNvPr id="21508" name="4 CuadroTexto"/>
          <p:cNvSpPr txBox="1">
            <a:spLocks noChangeArrowheads="1"/>
          </p:cNvSpPr>
          <p:nvPr/>
        </p:nvSpPr>
        <p:spPr bwMode="auto">
          <a:xfrm>
            <a:off x="611188" y="1700213"/>
            <a:ext cx="1368524" cy="1323439"/>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0" b="1" i="0" u="none" strike="noStrike" kern="1200" cap="none" spc="0" normalizeH="0" baseline="0" noProof="0" dirty="0">
                <a:ln>
                  <a:noFill/>
                </a:ln>
                <a:solidFill>
                  <a:prstClr val="white">
                    <a:lumMod val="50000"/>
                  </a:prstClr>
                </a:solidFill>
                <a:effectLst/>
                <a:uLnTx/>
                <a:uFillTx/>
                <a:latin typeface="Arial" pitchFamily="34" charset="0"/>
                <a:ea typeface="+mn-ea"/>
                <a:cs typeface="+mn-cs"/>
              </a:rPr>
              <a:t> </a:t>
            </a:r>
          </a:p>
        </p:txBody>
      </p:sp>
      <p:sp>
        <p:nvSpPr>
          <p:cNvPr id="5" name="4 Rectángulo"/>
          <p:cNvSpPr/>
          <p:nvPr/>
        </p:nvSpPr>
        <p:spPr>
          <a:xfrm>
            <a:off x="323528" y="908720"/>
            <a:ext cx="1512168" cy="92333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5400" b="1" i="0" u="none" strike="noStrike" kern="1200" cap="none" spc="0" normalizeH="0" baseline="0" noProof="0" dirty="0">
              <a:ln>
                <a:noFill/>
              </a:ln>
              <a:solidFill>
                <a:prstClr val="white">
                  <a:lumMod val="50000"/>
                </a:prstClr>
              </a:solidFill>
              <a:effectLst/>
              <a:uLnTx/>
              <a:uFillTx/>
              <a:latin typeface="Arial" pitchFamily="34" charset="0"/>
              <a:ea typeface="+mn-ea"/>
              <a:cs typeface="+mn-cs"/>
            </a:endParaRPr>
          </a:p>
        </p:txBody>
      </p:sp>
    </p:spTree>
    <p:extLst>
      <p:ext uri="{BB962C8B-B14F-4D97-AF65-F5344CB8AC3E}">
        <p14:creationId xmlns:p14="http://schemas.microsoft.com/office/powerpoint/2010/main" val="3102258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1 Título"/>
          <p:cNvSpPr>
            <a:spLocks noGrp="1"/>
          </p:cNvSpPr>
          <p:nvPr>
            <p:ph type="title" idx="4294967295"/>
          </p:nvPr>
        </p:nvSpPr>
        <p:spPr>
          <a:xfrm>
            <a:off x="1547664" y="260350"/>
            <a:ext cx="6948487" cy="1009650"/>
          </a:xfrm>
        </p:spPr>
        <p:txBody>
          <a:bodyPr anchor="t">
            <a:normAutofit/>
          </a:bodyPr>
          <a:lstStyle/>
          <a:p>
            <a:pPr algn="ctr" eaLnBrk="1" hangingPunct="1"/>
            <a:br>
              <a:rPr lang="es-ES" altLang="es-ES" sz="1800" dirty="0">
                <a:cs typeface="Lucida Sans Unicode" pitchFamily="34" charset="0"/>
              </a:rPr>
            </a:br>
            <a:r>
              <a:rPr lang="es-ES" altLang="es-ES" sz="2800" b="1" dirty="0">
                <a:solidFill>
                  <a:srgbClr val="00B050"/>
                </a:solidFill>
              </a:rPr>
              <a:t>Cláusulas principales de la Directiva</a:t>
            </a:r>
            <a:endParaRPr lang="es-ES" altLang="es-ES" sz="2800" b="1" dirty="0">
              <a:solidFill>
                <a:srgbClr val="00B050"/>
              </a:solidFill>
              <a:cs typeface="Lucida Sans Unicode" pitchFamily="34" charset="0"/>
            </a:endParaRPr>
          </a:p>
        </p:txBody>
      </p:sp>
      <p:sp>
        <p:nvSpPr>
          <p:cNvPr id="21507" name="2 Marcador de contenido"/>
          <p:cNvSpPr>
            <a:spLocks noGrp="1"/>
          </p:cNvSpPr>
          <p:nvPr>
            <p:ph idx="4294967295"/>
          </p:nvPr>
        </p:nvSpPr>
        <p:spPr>
          <a:xfrm>
            <a:off x="1187624" y="1628775"/>
            <a:ext cx="7740352" cy="4896569"/>
          </a:xfrm>
        </p:spPr>
        <p:txBody>
          <a:bodyPr rtlCol="0">
            <a:normAutofit fontScale="85000" lnSpcReduction="10000"/>
          </a:bodyPr>
          <a:lstStyle/>
          <a:p>
            <a:pPr marL="0" indent="0">
              <a:buNone/>
            </a:pPr>
            <a:r>
              <a:rPr lang="es-ES" sz="2400" b="1" dirty="0"/>
              <a:t>No discriminación (Cláusula 4ª)</a:t>
            </a:r>
          </a:p>
          <a:p>
            <a:pPr marL="0" indent="0" algn="just">
              <a:buNone/>
            </a:pPr>
            <a:r>
              <a:rPr lang="es-ES" sz="2400" b="1" dirty="0">
                <a:solidFill>
                  <a:srgbClr val="00B0F0"/>
                </a:solidFill>
              </a:rPr>
              <a:t>	Por lo que respecta a las </a:t>
            </a:r>
            <a:r>
              <a:rPr lang="es-ES" sz="2400" b="1" u="sng" dirty="0">
                <a:solidFill>
                  <a:srgbClr val="00B0F0"/>
                </a:solidFill>
              </a:rPr>
              <a:t>condiciones de trabajo</a:t>
            </a:r>
            <a:r>
              <a:rPr lang="es-ES" sz="2400" b="1" dirty="0">
                <a:solidFill>
                  <a:srgbClr val="00B0F0"/>
                </a:solidFill>
              </a:rPr>
              <a:t>, no podrá tratarse a los trabajadores con un contrato de duración determinada de una manera menos favorable que a los trabajadores </a:t>
            </a:r>
            <a:r>
              <a:rPr lang="es-ES" sz="2400" b="1" u="sng" dirty="0">
                <a:solidFill>
                  <a:srgbClr val="00B0F0"/>
                </a:solidFill>
              </a:rPr>
              <a:t>fijos comparables</a:t>
            </a:r>
            <a:r>
              <a:rPr lang="es-ES" sz="2400" b="1" dirty="0">
                <a:solidFill>
                  <a:srgbClr val="00B0F0"/>
                </a:solidFill>
              </a:rPr>
              <a:t> por el mero hecho de tener un contrato de duración determinada, a menos que se justifique un trato diferente por razones objetivas.</a:t>
            </a:r>
          </a:p>
          <a:p>
            <a:pPr marL="0" indent="0" algn="just">
              <a:buNone/>
            </a:pPr>
            <a:endParaRPr lang="es-ES" sz="2400" b="1" dirty="0">
              <a:solidFill>
                <a:srgbClr val="00B0F0"/>
              </a:solidFill>
            </a:endParaRPr>
          </a:p>
          <a:p>
            <a:pPr marL="0" indent="0" algn="just">
              <a:buNone/>
            </a:pPr>
            <a:r>
              <a:rPr lang="es-ES_tradnl" sz="2400" b="1" dirty="0"/>
              <a:t>Evitación de abusos (Cláusula 5ª)</a:t>
            </a:r>
          </a:p>
          <a:p>
            <a:pPr marL="0" indent="0" algn="just">
              <a:buNone/>
            </a:pPr>
            <a:r>
              <a:rPr lang="es-ES_tradnl" sz="2400" b="1" dirty="0">
                <a:solidFill>
                  <a:srgbClr val="00B0F0"/>
                </a:solidFill>
              </a:rPr>
              <a:t>	A </a:t>
            </a:r>
            <a:r>
              <a:rPr lang="es-ES" sz="2400" b="1" dirty="0">
                <a:solidFill>
                  <a:srgbClr val="00B0F0"/>
                </a:solidFill>
              </a:rPr>
              <a:t>efectos de prevenir los abusos como consecuencia de la </a:t>
            </a:r>
            <a:r>
              <a:rPr lang="es-ES" sz="2400" b="1" u="sng" dirty="0">
                <a:solidFill>
                  <a:srgbClr val="00B0F0"/>
                </a:solidFill>
              </a:rPr>
              <a:t>utilización sucesiva</a:t>
            </a:r>
            <a:r>
              <a:rPr lang="es-ES" sz="2400" b="1" dirty="0">
                <a:solidFill>
                  <a:srgbClr val="00B0F0"/>
                </a:solidFill>
              </a:rPr>
              <a:t> de contratos los Estados miembros […],  </a:t>
            </a:r>
            <a:r>
              <a:rPr lang="es-ES" sz="2400" b="1" i="1" u="sng" dirty="0">
                <a:solidFill>
                  <a:srgbClr val="00B0F0"/>
                </a:solidFill>
              </a:rPr>
              <a:t>cuando no existan medidas legales equivalentes</a:t>
            </a:r>
            <a:r>
              <a:rPr lang="es-ES" sz="2400" b="1" dirty="0">
                <a:solidFill>
                  <a:srgbClr val="00B0F0"/>
                </a:solidFill>
              </a:rPr>
              <a:t> para prevenir los abusos, introducirán […] una o varias de las siguientes medidas: a) razones objetivas que justifiquen la renovación de tales contratos; b) duración máxima total de los sucesivos contratos;  c) el número de renovaciones de tales contratos o relaciones laborales.</a:t>
            </a:r>
            <a:endParaRPr lang="es-ES_tradnl" sz="2400" b="1" dirty="0">
              <a:solidFill>
                <a:srgbClr val="00B0F0"/>
              </a:solidFill>
            </a:endParaRPr>
          </a:p>
          <a:p>
            <a:pPr algn="just">
              <a:buNone/>
            </a:pPr>
            <a:endParaRPr lang="es-ES" sz="2400" dirty="0"/>
          </a:p>
          <a:p>
            <a:pPr marL="0" indent="0">
              <a:buNone/>
            </a:pPr>
            <a:endParaRPr lang="es-ES_tradnl" sz="2400" b="1" dirty="0"/>
          </a:p>
        </p:txBody>
      </p:sp>
      <p:sp>
        <p:nvSpPr>
          <p:cNvPr id="21508" name="4 CuadroTexto"/>
          <p:cNvSpPr txBox="1">
            <a:spLocks noChangeArrowheads="1"/>
          </p:cNvSpPr>
          <p:nvPr/>
        </p:nvSpPr>
        <p:spPr bwMode="auto">
          <a:xfrm>
            <a:off x="468313" y="1700213"/>
            <a:ext cx="1366837" cy="2554545"/>
          </a:xfrm>
          <a:prstGeom prst="rect">
            <a:avLst/>
          </a:prstGeom>
          <a:noFill/>
          <a:ln w="9525">
            <a:noFill/>
            <a:miter lim="800000"/>
            <a:headEnd/>
            <a:tailEnd/>
          </a:ln>
        </p:spPr>
        <p:txBody>
          <a:bodyPr>
            <a:spAutoFit/>
          </a:bodyPr>
          <a:lstStyle/>
          <a:p>
            <a:pPr>
              <a:defRPr/>
            </a:pPr>
            <a:endParaRPr lang="es-ES" sz="8000" b="1" dirty="0">
              <a:solidFill>
                <a:prstClr val="white">
                  <a:lumMod val="50000"/>
                </a:prstClr>
              </a:solidFill>
              <a:latin typeface="Arial" pitchFamily="34" charset="0"/>
            </a:endParaRPr>
          </a:p>
          <a:p>
            <a:pPr>
              <a:defRPr/>
            </a:pPr>
            <a:r>
              <a:rPr lang="es-ES" sz="8000" b="1" dirty="0">
                <a:solidFill>
                  <a:prstClr val="white">
                    <a:lumMod val="50000"/>
                  </a:prstClr>
                </a:solidFill>
                <a:latin typeface="Arial" pitchFamily="34" charset="0"/>
              </a:rPr>
              <a:t> </a:t>
            </a:r>
          </a:p>
        </p:txBody>
      </p:sp>
    </p:spTree>
    <p:extLst>
      <p:ext uri="{BB962C8B-B14F-4D97-AF65-F5344CB8AC3E}">
        <p14:creationId xmlns:p14="http://schemas.microsoft.com/office/powerpoint/2010/main" val="41000111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idx="4294967295"/>
          </p:nvPr>
        </p:nvSpPr>
        <p:spPr>
          <a:xfrm>
            <a:off x="1475656" y="331118"/>
            <a:ext cx="7380783" cy="505594"/>
          </a:xfrm>
        </p:spPr>
        <p:txBody>
          <a:bodyPr anchor="t">
            <a:noAutofit/>
          </a:bodyPr>
          <a:lstStyle/>
          <a:p>
            <a:pPr algn="ctr"/>
            <a:r>
              <a:rPr lang="es-ES" sz="2800" b="1" dirty="0">
                <a:solidFill>
                  <a:srgbClr val="00B0F0"/>
                </a:solidFill>
              </a:rPr>
              <a:t>Amortización de las plazas (Los Barrios)</a:t>
            </a:r>
            <a:endParaRPr lang="es-ES" altLang="es-ES" sz="3200" b="1" dirty="0">
              <a:solidFill>
                <a:srgbClr val="00B0F0"/>
              </a:solidFill>
              <a:cs typeface="Lucida Sans Unicode" pitchFamily="34" charset="0"/>
            </a:endParaRPr>
          </a:p>
        </p:txBody>
      </p:sp>
      <p:sp>
        <p:nvSpPr>
          <p:cNvPr id="21507" name="2 Marcador de contenido"/>
          <p:cNvSpPr>
            <a:spLocks noGrp="1"/>
          </p:cNvSpPr>
          <p:nvPr>
            <p:ph idx="4294967295"/>
          </p:nvPr>
        </p:nvSpPr>
        <p:spPr>
          <a:xfrm>
            <a:off x="1619672" y="908720"/>
            <a:ext cx="7127875" cy="5687938"/>
          </a:xfrm>
        </p:spPr>
        <p:txBody>
          <a:bodyPr rtlCol="0">
            <a:noAutofit/>
          </a:bodyPr>
          <a:lstStyle/>
          <a:p>
            <a:pPr marL="0" indent="0" algn="ctr" eaLnBrk="1" fontAlgn="auto" hangingPunct="1">
              <a:spcAft>
                <a:spcPts val="0"/>
              </a:spcAft>
              <a:buFont typeface="Arial" pitchFamily="34" charset="0"/>
              <a:buNone/>
              <a:defRPr/>
            </a:pPr>
            <a:r>
              <a:rPr lang="es-ES" sz="2400" b="1" dirty="0">
                <a:solidFill>
                  <a:srgbClr val="FF0000"/>
                </a:solidFill>
                <a:latin typeface="+mj-lt"/>
                <a:cs typeface="Lucida Sans Unicode" pitchFamily="34" charset="0"/>
              </a:rPr>
              <a:t>      </a:t>
            </a:r>
            <a:r>
              <a:rPr lang="es-ES" b="1" dirty="0" err="1">
                <a:solidFill>
                  <a:srgbClr val="FF0000"/>
                </a:solidFill>
                <a:latin typeface="+mj-lt"/>
                <a:cs typeface="Lucida Sans Unicode" pitchFamily="34" charset="0"/>
              </a:rPr>
              <a:t>STS</a:t>
            </a:r>
            <a:r>
              <a:rPr lang="es-ES" b="1" dirty="0">
                <a:solidFill>
                  <a:srgbClr val="FF0000"/>
                </a:solidFill>
                <a:latin typeface="+mj-lt"/>
                <a:cs typeface="Lucida Sans Unicode" pitchFamily="34" charset="0"/>
              </a:rPr>
              <a:t> 878/2017 de 15 noviembre</a:t>
            </a:r>
            <a:r>
              <a:rPr lang="es-ES" sz="2400" b="1" dirty="0">
                <a:solidFill>
                  <a:srgbClr val="FF0000"/>
                </a:solidFill>
                <a:latin typeface="+mj-lt"/>
                <a:cs typeface="Lucida Sans Unicode" pitchFamily="34" charset="0"/>
              </a:rPr>
              <a:t>       </a:t>
            </a:r>
          </a:p>
          <a:p>
            <a:pPr marL="0" indent="0" algn="r" eaLnBrk="1" fontAlgn="auto" hangingPunct="1">
              <a:spcAft>
                <a:spcPts val="0"/>
              </a:spcAft>
              <a:buFont typeface="Arial" pitchFamily="34" charset="0"/>
              <a:buNone/>
              <a:defRPr/>
            </a:pPr>
            <a:r>
              <a:rPr lang="es-ES" sz="2400" b="1" dirty="0">
                <a:latin typeface="+mj-lt"/>
              </a:rPr>
              <a:t>Jesús Gullón </a:t>
            </a:r>
          </a:p>
          <a:p>
            <a:pPr algn="just"/>
            <a:r>
              <a:rPr lang="es-ES" sz="2400" dirty="0"/>
              <a:t> Aunque la extinción de los contratos de trabajo se produjo por acuerdo de amortización adoptado antes de la entrada en vigor del </a:t>
            </a:r>
            <a:r>
              <a:rPr lang="es-ES" sz="2400" dirty="0" err="1"/>
              <a:t>RDL</a:t>
            </a:r>
            <a:r>
              <a:rPr lang="es-ES" sz="2400" dirty="0"/>
              <a:t> 3/2012</a:t>
            </a:r>
          </a:p>
          <a:p>
            <a:pPr algn="just"/>
            <a:r>
              <a:rPr lang="es-ES" sz="2400" dirty="0"/>
              <a:t>No existe vulneración de la tutela judicial efectiva (24.1 CE) ni se infringe el principio de seguridad jurídica (9.3 CE) por el hecho de haber cambiado la jurisprudencia y adaptarla a la norma vigente en el momento de los ceses-</a:t>
            </a:r>
          </a:p>
          <a:p>
            <a:pPr algn="just"/>
            <a:r>
              <a:rPr lang="es-ES" sz="2400" dirty="0"/>
              <a:t>Tampoco hay eficacia retroactiva alguna en las decisiones de la Sala, que se limitan a interpretar de manera diferente una norma preexistente a la fecha de entrada en vigor del </a:t>
            </a:r>
            <a:r>
              <a:rPr lang="es-ES" sz="2400" dirty="0" err="1"/>
              <a:t>RDL</a:t>
            </a:r>
            <a:r>
              <a:rPr lang="es-ES" sz="2400" dirty="0"/>
              <a:t> 3/2012.</a:t>
            </a:r>
            <a:endParaRPr lang="es-ES" sz="2400" b="1" dirty="0">
              <a:latin typeface="+mj-lt"/>
            </a:endParaRPr>
          </a:p>
        </p:txBody>
      </p:sp>
      <p:sp>
        <p:nvSpPr>
          <p:cNvPr id="21508" name="4 CuadroTexto"/>
          <p:cNvSpPr txBox="1">
            <a:spLocks noChangeArrowheads="1"/>
          </p:cNvSpPr>
          <p:nvPr/>
        </p:nvSpPr>
        <p:spPr bwMode="auto">
          <a:xfrm>
            <a:off x="611188" y="1700213"/>
            <a:ext cx="1368524" cy="1323439"/>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0" b="1" i="0" u="none" strike="noStrike" kern="1200" cap="none" spc="0" normalizeH="0" baseline="0" noProof="0" dirty="0">
                <a:ln>
                  <a:noFill/>
                </a:ln>
                <a:solidFill>
                  <a:prstClr val="white">
                    <a:lumMod val="50000"/>
                  </a:prstClr>
                </a:solidFill>
                <a:effectLst/>
                <a:uLnTx/>
                <a:uFillTx/>
                <a:latin typeface="Arial" pitchFamily="34" charset="0"/>
                <a:ea typeface="+mn-ea"/>
                <a:cs typeface="+mn-cs"/>
              </a:rPr>
              <a:t> </a:t>
            </a:r>
          </a:p>
        </p:txBody>
      </p:sp>
      <p:sp>
        <p:nvSpPr>
          <p:cNvPr id="5" name="4 Rectángulo"/>
          <p:cNvSpPr/>
          <p:nvPr/>
        </p:nvSpPr>
        <p:spPr>
          <a:xfrm>
            <a:off x="323528" y="908720"/>
            <a:ext cx="1512168" cy="92333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5400" b="1" i="0" u="none" strike="noStrike" kern="1200" cap="none" spc="0" normalizeH="0" baseline="0" noProof="0" dirty="0">
              <a:ln>
                <a:noFill/>
              </a:ln>
              <a:solidFill>
                <a:prstClr val="white">
                  <a:lumMod val="50000"/>
                </a:prstClr>
              </a:solidFill>
              <a:effectLst/>
              <a:uLnTx/>
              <a:uFillTx/>
              <a:latin typeface="Arial" pitchFamily="34" charset="0"/>
              <a:ea typeface="+mn-ea"/>
              <a:cs typeface="+mn-cs"/>
            </a:endParaRPr>
          </a:p>
        </p:txBody>
      </p:sp>
    </p:spTree>
    <p:extLst>
      <p:ext uri="{BB962C8B-B14F-4D97-AF65-F5344CB8AC3E}">
        <p14:creationId xmlns:p14="http://schemas.microsoft.com/office/powerpoint/2010/main" val="15656762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idx="4294967295"/>
          </p:nvPr>
        </p:nvSpPr>
        <p:spPr>
          <a:xfrm>
            <a:off x="539552" y="332656"/>
            <a:ext cx="8316887" cy="648072"/>
          </a:xfrm>
        </p:spPr>
        <p:txBody>
          <a:bodyPr anchor="t">
            <a:noAutofit/>
          </a:bodyPr>
          <a:lstStyle/>
          <a:p>
            <a:pPr algn="ctr"/>
            <a:r>
              <a:rPr lang="es-ES" sz="2800" b="1" dirty="0">
                <a:solidFill>
                  <a:srgbClr val="00B050"/>
                </a:solidFill>
              </a:rPr>
              <a:t>Indemnización final y </a:t>
            </a:r>
            <a:r>
              <a:rPr lang="es-ES" sz="2800" b="1" dirty="0" err="1">
                <a:solidFill>
                  <a:srgbClr val="00B050"/>
                </a:solidFill>
              </a:rPr>
              <a:t>FOGASA</a:t>
            </a:r>
            <a:endParaRPr lang="es-ES" altLang="es-ES" sz="2800" b="1" dirty="0">
              <a:cs typeface="Lucida Sans Unicode" pitchFamily="34" charset="0"/>
            </a:endParaRPr>
          </a:p>
        </p:txBody>
      </p:sp>
      <p:sp>
        <p:nvSpPr>
          <p:cNvPr id="21507" name="2 Marcador de contenido"/>
          <p:cNvSpPr>
            <a:spLocks noGrp="1"/>
          </p:cNvSpPr>
          <p:nvPr>
            <p:ph idx="4294967295"/>
          </p:nvPr>
        </p:nvSpPr>
        <p:spPr>
          <a:xfrm>
            <a:off x="1079612" y="1124744"/>
            <a:ext cx="7883959" cy="5255890"/>
          </a:xfrm>
        </p:spPr>
        <p:txBody>
          <a:bodyPr rtlCol="0">
            <a:noAutofit/>
          </a:bodyPr>
          <a:lstStyle/>
          <a:p>
            <a:pPr marL="0" indent="0" algn="ctr">
              <a:buNone/>
              <a:defRPr/>
            </a:pPr>
            <a:r>
              <a:rPr lang="es-ES" sz="2400" b="1" dirty="0">
                <a:solidFill>
                  <a:srgbClr val="FF0000"/>
                </a:solidFill>
                <a:latin typeface="+mj-lt"/>
                <a:cs typeface="Lucida Sans Unicode" pitchFamily="34" charset="0"/>
              </a:rPr>
              <a:t>      </a:t>
            </a:r>
            <a:r>
              <a:rPr lang="es-ES" b="1" dirty="0" err="1">
                <a:solidFill>
                  <a:srgbClr val="FF0000"/>
                </a:solidFill>
                <a:latin typeface="+mj-lt"/>
                <a:cs typeface="Lucida Sans Unicode" pitchFamily="34" charset="0"/>
              </a:rPr>
              <a:t>STS</a:t>
            </a:r>
            <a:r>
              <a:rPr lang="es-ES" b="1" dirty="0">
                <a:solidFill>
                  <a:srgbClr val="FF0000"/>
                </a:solidFill>
                <a:latin typeface="+mj-lt"/>
                <a:cs typeface="Lucida Sans Unicode" pitchFamily="34" charset="0"/>
              </a:rPr>
              <a:t> 505/2017 de 8 junio </a:t>
            </a:r>
            <a:endParaRPr lang="es-ES" sz="2400" b="1" dirty="0">
              <a:solidFill>
                <a:srgbClr val="FF0000"/>
              </a:solidFill>
              <a:latin typeface="+mj-lt"/>
              <a:cs typeface="Lucida Sans Unicode" pitchFamily="34" charset="0"/>
            </a:endParaRPr>
          </a:p>
          <a:p>
            <a:pPr marL="0" indent="0" algn="r">
              <a:buNone/>
              <a:defRPr/>
            </a:pPr>
            <a:r>
              <a:rPr lang="es-ES" sz="2400" b="1" dirty="0"/>
              <a:t>Mª L. Segoviano</a:t>
            </a:r>
            <a:endParaRPr lang="es-ES" sz="2400" b="1" dirty="0">
              <a:latin typeface="+mj-lt"/>
            </a:endParaRPr>
          </a:p>
          <a:p>
            <a:pPr marL="0" indent="0" algn="just">
              <a:buNone/>
              <a:defRPr/>
            </a:pPr>
            <a:endParaRPr lang="es-ES" sz="2400" b="1" dirty="0"/>
          </a:p>
          <a:p>
            <a:pPr marL="0" indent="0" algn="just">
              <a:buNone/>
              <a:defRPr/>
            </a:pPr>
            <a:r>
              <a:rPr lang="es-ES" sz="2400" b="1" dirty="0"/>
              <a:t>La  responsabilidad subsidiaria del Fondo alcanza a la indemnización por fin de contrato temporal establecida en el artículo </a:t>
            </a:r>
            <a:r>
              <a:rPr lang="es-ES" sz="2400" b="1" dirty="0" err="1"/>
              <a:t>49.1.c</a:t>
            </a:r>
            <a:r>
              <a:rPr lang="es-ES" sz="2400" b="1" dirty="0"/>
              <a:t>) ET, pero no a la superior prevista en convenio colectivo.</a:t>
            </a:r>
          </a:p>
          <a:p>
            <a:pPr marL="0" indent="0" algn="just">
              <a:buNone/>
              <a:defRPr/>
            </a:pPr>
            <a:endParaRPr lang="es-ES" sz="2400" b="1" dirty="0"/>
          </a:p>
          <a:p>
            <a:pPr marL="0" indent="0" algn="just">
              <a:buNone/>
              <a:defRPr/>
            </a:pPr>
            <a:r>
              <a:rPr lang="es-ES" sz="2400" b="1" dirty="0"/>
              <a:t>Artículo 33.ET: “</a:t>
            </a:r>
            <a:r>
              <a:rPr lang="es-ES" sz="1800" b="1" i="1" dirty="0">
                <a:solidFill>
                  <a:srgbClr val="00B0F0"/>
                </a:solidFill>
              </a:rPr>
              <a:t>…</a:t>
            </a:r>
            <a:r>
              <a:rPr lang="es-ES" sz="2000" b="1" i="1" dirty="0">
                <a:solidFill>
                  <a:srgbClr val="00B0F0"/>
                </a:solidFill>
              </a:rPr>
              <a:t>las indemnizaciones por extinción de contratos temporales o de duración determinada en los casos que legalmente procedan. En todos los casos con el límite máximo de una anualidad, sin que el salario diario, base del cálculo, pueda exceder del doble del salario mínimo interprofesional, incluyendo la parte proporcional de las pagas extraordinarias”</a:t>
            </a:r>
            <a:r>
              <a:rPr lang="es-ES" dirty="0"/>
              <a:t>.</a:t>
            </a:r>
          </a:p>
        </p:txBody>
      </p:sp>
      <p:sp>
        <p:nvSpPr>
          <p:cNvPr id="21508" name="4 CuadroTexto"/>
          <p:cNvSpPr txBox="1">
            <a:spLocks noChangeArrowheads="1"/>
          </p:cNvSpPr>
          <p:nvPr/>
        </p:nvSpPr>
        <p:spPr bwMode="auto">
          <a:xfrm>
            <a:off x="539552" y="1556792"/>
            <a:ext cx="1368524" cy="1323439"/>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0" b="1" i="0" u="none" strike="noStrike" kern="1200" cap="none" spc="0" normalizeH="0" baseline="0" noProof="0" dirty="0">
                <a:ln>
                  <a:noFill/>
                </a:ln>
                <a:solidFill>
                  <a:prstClr val="white">
                    <a:lumMod val="50000"/>
                  </a:prstClr>
                </a:solidFill>
                <a:effectLst/>
                <a:uLnTx/>
                <a:uFillTx/>
                <a:latin typeface="Arial" pitchFamily="34" charset="0"/>
                <a:ea typeface="+mn-ea"/>
                <a:cs typeface="+mn-cs"/>
              </a:rPr>
              <a:t> </a:t>
            </a:r>
          </a:p>
        </p:txBody>
      </p:sp>
    </p:spTree>
    <p:extLst>
      <p:ext uri="{BB962C8B-B14F-4D97-AF65-F5344CB8AC3E}">
        <p14:creationId xmlns:p14="http://schemas.microsoft.com/office/powerpoint/2010/main" val="41103609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idx="4294967295"/>
          </p:nvPr>
        </p:nvSpPr>
        <p:spPr>
          <a:xfrm>
            <a:off x="539552" y="260350"/>
            <a:ext cx="8316887" cy="648370"/>
          </a:xfrm>
        </p:spPr>
        <p:txBody>
          <a:bodyPr anchor="t">
            <a:normAutofit fontScale="90000"/>
          </a:bodyPr>
          <a:lstStyle/>
          <a:p>
            <a:pPr algn="ctr" eaLnBrk="1" hangingPunct="1"/>
            <a:r>
              <a:rPr lang="es-ES" altLang="es-ES" sz="2800" b="1" dirty="0">
                <a:solidFill>
                  <a:srgbClr val="00B050"/>
                </a:solidFill>
                <a:cs typeface="Lucida Sans Unicode" pitchFamily="34" charset="0"/>
              </a:rPr>
              <a:t>Contratos temporales sucesivos, fraudulentos e indemnizados</a:t>
            </a:r>
            <a:endParaRPr lang="es-ES" altLang="es-ES" sz="3600" b="1" dirty="0">
              <a:solidFill>
                <a:srgbClr val="00B050"/>
              </a:solidFill>
              <a:cs typeface="Lucida Sans Unicode" pitchFamily="34" charset="0"/>
            </a:endParaRPr>
          </a:p>
        </p:txBody>
      </p:sp>
      <p:sp>
        <p:nvSpPr>
          <p:cNvPr id="21507" name="2 Marcador de contenido"/>
          <p:cNvSpPr>
            <a:spLocks noGrp="1"/>
          </p:cNvSpPr>
          <p:nvPr>
            <p:ph idx="4294967295"/>
          </p:nvPr>
        </p:nvSpPr>
        <p:spPr>
          <a:xfrm>
            <a:off x="1187624" y="980728"/>
            <a:ext cx="7775947" cy="5616624"/>
          </a:xfrm>
        </p:spPr>
        <p:txBody>
          <a:bodyPr wrap="square" bIns="0" rtlCol="0">
            <a:normAutofit fontScale="92500" lnSpcReduction="20000"/>
          </a:bodyPr>
          <a:lstStyle/>
          <a:p>
            <a:pPr algn="ctr">
              <a:buNone/>
            </a:pPr>
            <a:r>
              <a:rPr lang="es-ES" sz="3300" b="1" dirty="0">
                <a:solidFill>
                  <a:srgbClr val="FF0000"/>
                </a:solidFill>
              </a:rPr>
              <a:t>STS 655 y 697/2018 de 20 y 29 junio</a:t>
            </a:r>
          </a:p>
          <a:p>
            <a:pPr algn="r">
              <a:buNone/>
            </a:pPr>
            <a:r>
              <a:rPr lang="es-ES" sz="2400" b="1" dirty="0"/>
              <a:t>Ángel Blasco y Antonio Sempere</a:t>
            </a:r>
          </a:p>
          <a:p>
            <a:pPr marL="0" indent="0" algn="just">
              <a:buNone/>
            </a:pPr>
            <a:r>
              <a:rPr lang="es-ES" dirty="0" err="1"/>
              <a:t>Sdh.</a:t>
            </a:r>
            <a:r>
              <a:rPr lang="es-ES" dirty="0"/>
              <a:t>- sucesivos contratos obra o servicio para necesidades permanentes (de 2004 a 2013).</a:t>
            </a:r>
          </a:p>
          <a:p>
            <a:pPr marL="0" indent="0" algn="just">
              <a:buNone/>
            </a:pPr>
            <a:r>
              <a:rPr lang="es-ES" dirty="0"/>
              <a:t>1º) Naturaleza permanente de actividad del Ayuntamiento en materia de política de empleo.</a:t>
            </a:r>
          </a:p>
          <a:p>
            <a:pPr marL="0" indent="0" algn="just">
              <a:buNone/>
            </a:pPr>
            <a:r>
              <a:rPr lang="es-ES" dirty="0"/>
              <a:t>2º) </a:t>
            </a:r>
            <a:r>
              <a:rPr lang="es-ES" b="1" dirty="0"/>
              <a:t>Las indemnizaciones percibidas por finalización de contratos temporales fraudulentos (contados a efectos antigüedad) no se descuentan de la cantidad a satisfacer por despido improcedente.</a:t>
            </a:r>
          </a:p>
          <a:p>
            <a:pPr marL="0" indent="0" algn="just">
              <a:buNone/>
            </a:pPr>
            <a:r>
              <a:rPr lang="es-ES" dirty="0"/>
              <a:t>Argumentos: inmediatez, efecto disuasorio, ajenidad, preeminencia empresarial, quiebran presupuestos para compensación de deudas. </a:t>
            </a:r>
          </a:p>
          <a:p>
            <a:pPr marL="0" indent="0" algn="just">
              <a:buNone/>
            </a:pPr>
            <a:r>
              <a:rPr lang="es-ES" dirty="0"/>
              <a:t>3º) Sí se descuenta la indemnización por el último contrato; es único despido, con consecuencias tasadas.</a:t>
            </a:r>
          </a:p>
        </p:txBody>
      </p:sp>
      <p:sp>
        <p:nvSpPr>
          <p:cNvPr id="21508" name="4 CuadroTexto"/>
          <p:cNvSpPr txBox="1">
            <a:spLocks noChangeArrowheads="1"/>
          </p:cNvSpPr>
          <p:nvPr/>
        </p:nvSpPr>
        <p:spPr bwMode="auto">
          <a:xfrm>
            <a:off x="251520" y="1700213"/>
            <a:ext cx="1583630" cy="1323439"/>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8000" b="1" i="0" u="none" strike="noStrike" kern="1200" cap="none" spc="0" normalizeH="0" baseline="0" noProof="0" dirty="0">
              <a:ln>
                <a:noFill/>
              </a:ln>
              <a:solidFill>
                <a:prstClr val="white">
                  <a:lumMod val="50000"/>
                </a:prstClr>
              </a:solidFill>
              <a:effectLst/>
              <a:uLnTx/>
              <a:uFillTx/>
              <a:latin typeface="Arial" pitchFamily="34" charset="0"/>
              <a:ea typeface="+mn-ea"/>
              <a:cs typeface="+mn-cs"/>
            </a:endParaRPr>
          </a:p>
        </p:txBody>
      </p:sp>
    </p:spTree>
    <p:extLst>
      <p:ext uri="{BB962C8B-B14F-4D97-AF65-F5344CB8AC3E}">
        <p14:creationId xmlns:p14="http://schemas.microsoft.com/office/powerpoint/2010/main" val="249966626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idx="4294967295"/>
          </p:nvPr>
        </p:nvSpPr>
        <p:spPr>
          <a:xfrm>
            <a:off x="827584" y="260350"/>
            <a:ext cx="8028855" cy="648370"/>
          </a:xfrm>
        </p:spPr>
        <p:txBody>
          <a:bodyPr anchor="t">
            <a:normAutofit/>
          </a:bodyPr>
          <a:lstStyle/>
          <a:p>
            <a:pPr algn="ctr" eaLnBrk="1" hangingPunct="1"/>
            <a:r>
              <a:rPr lang="es-ES" altLang="es-ES" sz="2800" b="1" dirty="0">
                <a:solidFill>
                  <a:srgbClr val="00B050"/>
                </a:solidFill>
                <a:cs typeface="Lucida Sans Unicode" pitchFamily="34" charset="0"/>
              </a:rPr>
              <a:t>Profesorado Asociado de Universidad</a:t>
            </a:r>
          </a:p>
        </p:txBody>
      </p:sp>
      <p:sp>
        <p:nvSpPr>
          <p:cNvPr id="21507" name="2 Marcador de contenido"/>
          <p:cNvSpPr>
            <a:spLocks noGrp="1"/>
          </p:cNvSpPr>
          <p:nvPr>
            <p:ph idx="4294967295"/>
          </p:nvPr>
        </p:nvSpPr>
        <p:spPr>
          <a:xfrm>
            <a:off x="899592" y="980728"/>
            <a:ext cx="8063979" cy="5877272"/>
          </a:xfrm>
        </p:spPr>
        <p:txBody>
          <a:bodyPr wrap="square" bIns="0" rtlCol="0">
            <a:normAutofit fontScale="92500" lnSpcReduction="20000"/>
          </a:bodyPr>
          <a:lstStyle/>
          <a:p>
            <a:pPr algn="ctr">
              <a:buNone/>
            </a:pPr>
            <a:r>
              <a:rPr lang="es-ES" sz="3300" b="1" dirty="0">
                <a:solidFill>
                  <a:srgbClr val="FF0000"/>
                </a:solidFill>
              </a:rPr>
              <a:t>STS 59/2019 de 28 de enero</a:t>
            </a:r>
          </a:p>
          <a:p>
            <a:pPr algn="r">
              <a:buNone/>
            </a:pPr>
            <a:r>
              <a:rPr lang="es-ES" sz="2400" b="1" dirty="0"/>
              <a:t>Fernando Salinas</a:t>
            </a:r>
          </a:p>
          <a:p>
            <a:pPr algn="just"/>
            <a:r>
              <a:rPr lang="es-ES" dirty="0"/>
              <a:t>No  cabe dar por válidos los contratos acríticamente.</a:t>
            </a:r>
          </a:p>
          <a:p>
            <a:pPr algn="just"/>
            <a:r>
              <a:rPr lang="es-ES" dirty="0"/>
              <a:t>Hay que ver si reúnen los presupuestos legales y si el desarrollo concuerda con su finalidad.</a:t>
            </a:r>
          </a:p>
          <a:p>
            <a:pPr algn="just"/>
            <a:r>
              <a:rPr lang="es-ES" dirty="0"/>
              <a:t>STJUE 13-03-2014 (asunto C-190/13)</a:t>
            </a:r>
          </a:p>
          <a:p>
            <a:pPr algn="just"/>
            <a:r>
              <a:rPr lang="es-ES" dirty="0"/>
              <a:t>Carga probatoria: el empleador.</a:t>
            </a:r>
          </a:p>
          <a:p>
            <a:pPr algn="just"/>
            <a:r>
              <a:rPr lang="es-ES" dirty="0" err="1"/>
              <a:t>Sdh</a:t>
            </a:r>
            <a:r>
              <a:rPr lang="es-ES" dirty="0"/>
              <a:t>: contratación temporal sucesiva para cubrir necesidades permanentes y duraderas.</a:t>
            </a:r>
          </a:p>
          <a:p>
            <a:pPr algn="just"/>
            <a:r>
              <a:rPr lang="es-ES" dirty="0"/>
              <a:t>Cesado porque su materia la imparte ahora el CU.</a:t>
            </a:r>
          </a:p>
          <a:p>
            <a:pPr algn="just"/>
            <a:r>
              <a:rPr lang="es-ES" dirty="0"/>
              <a:t>STS: durante 11 años actuó como profesor “sustituto” del CU.</a:t>
            </a:r>
          </a:p>
          <a:p>
            <a:pPr algn="just"/>
            <a:r>
              <a:rPr lang="es-ES" dirty="0"/>
              <a:t>El Asociado debe “desarrollar tareas docentes a través de las que se aporten sus conocimientos y experiencias profesionales a la universidad”.</a:t>
            </a:r>
          </a:p>
        </p:txBody>
      </p:sp>
      <p:sp>
        <p:nvSpPr>
          <p:cNvPr id="21508" name="4 CuadroTexto"/>
          <p:cNvSpPr txBox="1">
            <a:spLocks noChangeArrowheads="1"/>
          </p:cNvSpPr>
          <p:nvPr/>
        </p:nvSpPr>
        <p:spPr bwMode="auto">
          <a:xfrm>
            <a:off x="251520" y="1700213"/>
            <a:ext cx="1583630" cy="1323439"/>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8000" b="1" i="0" u="none" strike="noStrike" kern="1200" cap="none" spc="0" normalizeH="0" baseline="0" noProof="0" dirty="0">
              <a:ln>
                <a:noFill/>
              </a:ln>
              <a:solidFill>
                <a:prstClr val="white">
                  <a:lumMod val="50000"/>
                </a:prstClr>
              </a:solidFill>
              <a:effectLst/>
              <a:uLnTx/>
              <a:uFillTx/>
              <a:latin typeface="Arial" pitchFamily="34" charset="0"/>
              <a:ea typeface="+mn-ea"/>
              <a:cs typeface="+mn-cs"/>
            </a:endParaRPr>
          </a:p>
        </p:txBody>
      </p:sp>
    </p:spTree>
    <p:extLst>
      <p:ext uri="{BB962C8B-B14F-4D97-AF65-F5344CB8AC3E}">
        <p14:creationId xmlns:p14="http://schemas.microsoft.com/office/powerpoint/2010/main" val="426264508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idx="4294967295"/>
          </p:nvPr>
        </p:nvSpPr>
        <p:spPr>
          <a:xfrm>
            <a:off x="971600" y="260350"/>
            <a:ext cx="7884839" cy="576362"/>
          </a:xfrm>
        </p:spPr>
        <p:txBody>
          <a:bodyPr anchor="t">
            <a:normAutofit fontScale="90000"/>
          </a:bodyPr>
          <a:lstStyle/>
          <a:p>
            <a:pPr algn="ctr" eaLnBrk="1" hangingPunct="1"/>
            <a:r>
              <a:rPr lang="es-ES" altLang="es-ES" sz="3600" b="1" dirty="0">
                <a:solidFill>
                  <a:srgbClr val="00B050"/>
                </a:solidFill>
                <a:cs typeface="Lucida Sans Unicode" pitchFamily="34" charset="0"/>
              </a:rPr>
              <a:t>Carrera profesional de temporales</a:t>
            </a:r>
          </a:p>
        </p:txBody>
      </p:sp>
      <p:sp>
        <p:nvSpPr>
          <p:cNvPr id="21507" name="2 Marcador de contenido"/>
          <p:cNvSpPr>
            <a:spLocks noGrp="1"/>
          </p:cNvSpPr>
          <p:nvPr>
            <p:ph idx="4294967295"/>
          </p:nvPr>
        </p:nvSpPr>
        <p:spPr>
          <a:xfrm>
            <a:off x="755576" y="908720"/>
            <a:ext cx="8207995" cy="5760640"/>
          </a:xfrm>
        </p:spPr>
        <p:txBody>
          <a:bodyPr wrap="square" bIns="0" rtlCol="0">
            <a:normAutofit lnSpcReduction="10000"/>
          </a:bodyPr>
          <a:lstStyle/>
          <a:p>
            <a:pPr algn="ctr">
              <a:buNone/>
            </a:pPr>
            <a:r>
              <a:rPr lang="es-ES" sz="3300" b="1" dirty="0">
                <a:solidFill>
                  <a:srgbClr val="FF0000"/>
                </a:solidFill>
              </a:rPr>
              <a:t>STS 178/2019 de 6 marzo</a:t>
            </a:r>
          </a:p>
          <a:p>
            <a:pPr algn="r">
              <a:buNone/>
            </a:pPr>
            <a:r>
              <a:rPr lang="es-ES" sz="2400" b="1" dirty="0"/>
              <a:t>Sebastián </a:t>
            </a:r>
            <a:r>
              <a:rPr lang="es-ES" sz="2400" b="1" dirty="0" err="1"/>
              <a:t>Moralo</a:t>
            </a:r>
            <a:endParaRPr lang="es-ES" sz="2400" b="1" dirty="0"/>
          </a:p>
          <a:p>
            <a:pPr algn="just"/>
            <a:r>
              <a:rPr lang="es-ES" dirty="0"/>
              <a:t>Desigualdad de trato entre personal fijo y temporal.</a:t>
            </a:r>
          </a:p>
          <a:p>
            <a:pPr algn="just"/>
            <a:r>
              <a:rPr lang="es-ES" dirty="0"/>
              <a:t>Carrera profesional horizontal. Principado de Asturias. </a:t>
            </a:r>
          </a:p>
          <a:p>
            <a:pPr algn="just"/>
            <a:r>
              <a:rPr lang="es-ES" dirty="0"/>
              <a:t>No hay razones objetivas que justifiquen la exclusión de los trabajadores temporales del sistema de carrera profesional horizontal en los mismos términos que se aplica a los trabajadores fijos.</a:t>
            </a:r>
          </a:p>
          <a:p>
            <a:pPr algn="just"/>
            <a:r>
              <a:rPr lang="es-ES" dirty="0"/>
              <a:t>ATJUE 22/3/2018, C- 315/17, Pilar Centeno.</a:t>
            </a:r>
          </a:p>
          <a:p>
            <a:pPr algn="just"/>
            <a:r>
              <a:rPr lang="es-ES" dirty="0"/>
              <a:t>Acceso a carrera profesional y percibir el complemento en los mismos términos y condiciones que personal laboral fijo.</a:t>
            </a:r>
          </a:p>
        </p:txBody>
      </p:sp>
      <p:sp>
        <p:nvSpPr>
          <p:cNvPr id="21508" name="4 CuadroTexto"/>
          <p:cNvSpPr txBox="1">
            <a:spLocks noChangeArrowheads="1"/>
          </p:cNvSpPr>
          <p:nvPr/>
        </p:nvSpPr>
        <p:spPr bwMode="auto">
          <a:xfrm>
            <a:off x="251520" y="1700213"/>
            <a:ext cx="1583630" cy="1323439"/>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8000" b="1" i="0" u="none" strike="noStrike" kern="1200" cap="none" spc="0" normalizeH="0" baseline="0" noProof="0" dirty="0">
              <a:ln>
                <a:noFill/>
              </a:ln>
              <a:solidFill>
                <a:prstClr val="white">
                  <a:lumMod val="50000"/>
                </a:prstClr>
              </a:solidFill>
              <a:effectLst/>
              <a:uLnTx/>
              <a:uFillTx/>
              <a:latin typeface="Arial" pitchFamily="34" charset="0"/>
              <a:ea typeface="+mn-ea"/>
              <a:cs typeface="+mn-cs"/>
            </a:endParaRPr>
          </a:p>
        </p:txBody>
      </p:sp>
    </p:spTree>
    <p:extLst>
      <p:ext uri="{BB962C8B-B14F-4D97-AF65-F5344CB8AC3E}">
        <p14:creationId xmlns:p14="http://schemas.microsoft.com/office/powerpoint/2010/main" val="243881268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idx="4294967295"/>
          </p:nvPr>
        </p:nvSpPr>
        <p:spPr>
          <a:xfrm>
            <a:off x="107504" y="260350"/>
            <a:ext cx="8748935" cy="576362"/>
          </a:xfrm>
        </p:spPr>
        <p:txBody>
          <a:bodyPr anchor="t">
            <a:normAutofit/>
          </a:bodyPr>
          <a:lstStyle/>
          <a:p>
            <a:pPr algn="ctr"/>
            <a:r>
              <a:rPr lang="es-ES" sz="2700" b="1" dirty="0">
                <a:solidFill>
                  <a:srgbClr val="00B050"/>
                </a:solidFill>
              </a:rPr>
              <a:t>Consecuencias de anómalo contrato de relevo</a:t>
            </a:r>
            <a:endParaRPr lang="es-ES" sz="2800" b="1" dirty="0">
              <a:solidFill>
                <a:srgbClr val="FF0000"/>
              </a:solidFill>
            </a:endParaRPr>
          </a:p>
        </p:txBody>
      </p:sp>
      <p:sp>
        <p:nvSpPr>
          <p:cNvPr id="21507" name="2 Marcador de contenido"/>
          <p:cNvSpPr>
            <a:spLocks noGrp="1"/>
          </p:cNvSpPr>
          <p:nvPr>
            <p:ph idx="4294967295"/>
          </p:nvPr>
        </p:nvSpPr>
        <p:spPr>
          <a:xfrm>
            <a:off x="971600" y="980728"/>
            <a:ext cx="7847955" cy="5112593"/>
          </a:xfrm>
        </p:spPr>
        <p:txBody>
          <a:bodyPr wrap="square" bIns="0" rtlCol="0">
            <a:normAutofit fontScale="92500" lnSpcReduction="10000"/>
          </a:bodyPr>
          <a:lstStyle/>
          <a:p>
            <a:pPr marL="0" indent="0" algn="ctr">
              <a:buNone/>
            </a:pPr>
            <a:r>
              <a:rPr lang="es-ES" sz="3100" b="1" dirty="0">
                <a:solidFill>
                  <a:srgbClr val="FF0000"/>
                </a:solidFill>
              </a:rPr>
              <a:t>STS 289/2019 de 4 abril</a:t>
            </a:r>
          </a:p>
          <a:p>
            <a:pPr marL="0" indent="0" algn="r">
              <a:buNone/>
            </a:pPr>
            <a:r>
              <a:rPr lang="es-ES" b="1" dirty="0"/>
              <a:t>OK Cataluña                                        José M. López </a:t>
            </a:r>
            <a:r>
              <a:rPr lang="es-ES" b="1" dirty="0" err="1"/>
              <a:t>Gª</a:t>
            </a:r>
            <a:r>
              <a:rPr lang="es-ES" b="1" dirty="0"/>
              <a:t> dl S</a:t>
            </a:r>
          </a:p>
          <a:p>
            <a:pPr algn="just"/>
            <a:r>
              <a:rPr lang="es-ES" dirty="0"/>
              <a:t>Problema: responsabilidad civil del empresario ante empleado al que INSS deniega (meses después) jubilación parcial por defectos en la contratación del relevista (activa en </a:t>
            </a:r>
            <a:r>
              <a:rPr lang="es-ES" dirty="0" err="1"/>
              <a:t>REEHogar</a:t>
            </a:r>
            <a:r>
              <a:rPr lang="es-ES" dirty="0"/>
              <a:t>).</a:t>
            </a:r>
          </a:p>
          <a:p>
            <a:pPr algn="just"/>
            <a:r>
              <a:rPr lang="es-ES" dirty="0"/>
              <a:t>STS: responde empleadora por su falta de diligencia al suscribir contrato de relevo inidóneo.</a:t>
            </a:r>
          </a:p>
          <a:p>
            <a:pPr algn="just"/>
            <a:r>
              <a:rPr lang="es-ES" dirty="0"/>
              <a:t>El “buen gerente de una empresa” debe comprobar la inscripción del relevista como demandante de empleo y que no se encuentre de alta en un régimen de la Seguridad Social, cosa que no hizo.</a:t>
            </a:r>
            <a:endParaRPr lang="es-ES" b="1" dirty="0"/>
          </a:p>
        </p:txBody>
      </p:sp>
      <p:sp>
        <p:nvSpPr>
          <p:cNvPr id="21508" name="4 CuadroTexto"/>
          <p:cNvSpPr txBox="1">
            <a:spLocks noChangeArrowheads="1"/>
          </p:cNvSpPr>
          <p:nvPr/>
        </p:nvSpPr>
        <p:spPr bwMode="auto">
          <a:xfrm>
            <a:off x="251520" y="1700213"/>
            <a:ext cx="1583630" cy="1323439"/>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8000" b="1" i="0" u="none" strike="noStrike" kern="1200" cap="none" spc="0" normalizeH="0" baseline="0" noProof="0" dirty="0">
              <a:ln>
                <a:noFill/>
              </a:ln>
              <a:solidFill>
                <a:prstClr val="white">
                  <a:lumMod val="50000"/>
                </a:prstClr>
              </a:solidFill>
              <a:effectLst/>
              <a:uLnTx/>
              <a:uFillTx/>
              <a:latin typeface="Arial" pitchFamily="34" charset="0"/>
              <a:ea typeface="+mn-ea"/>
              <a:cs typeface="+mn-cs"/>
            </a:endParaRPr>
          </a:p>
        </p:txBody>
      </p:sp>
    </p:spTree>
    <p:extLst>
      <p:ext uri="{BB962C8B-B14F-4D97-AF65-F5344CB8AC3E}">
        <p14:creationId xmlns:p14="http://schemas.microsoft.com/office/powerpoint/2010/main" val="354974740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3528" y="692696"/>
            <a:ext cx="8352928" cy="5976664"/>
          </a:xfrm>
          <a:prstGeom prst="rect">
            <a:avLst/>
          </a:prstGeom>
          <a:noFill/>
        </p:spPr>
        <p:txBody>
          <a:bodyPr wrap="square" rtlCol="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IMPACTO DEL DERECHO UE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La Directiva 1999/70.</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Jurisprudencia relevante.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El caso Ana De Diego Porras.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600" b="1" i="0" u="none" strike="noStrike" kern="1200" cap="none" spc="0" normalizeH="0" baseline="0" noProof="0" dirty="0">
                <a:ln>
                  <a:noFill/>
                </a:ln>
                <a:solidFill>
                  <a:srgbClr val="00B050"/>
                </a:solidFill>
                <a:effectLst/>
                <a:uLnTx/>
                <a:uFillTx/>
                <a:latin typeface="Calibri"/>
                <a:ea typeface="+mn-ea"/>
                <a:cs typeface="+mn-cs"/>
              </a:rPr>
              <a:t>CRITERIOS JURISPRUDENCIALES RECIENTES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Contrato para obra o servicio</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Contrato eventual</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Contrato de interinidad</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Contrato de relevo</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2600" b="1" dirty="0">
                <a:solidFill>
                  <a:schemeClr val="accent3">
                    <a:lumMod val="40000"/>
                    <a:lumOff val="60000"/>
                  </a:schemeClr>
                </a:solidFill>
                <a:latin typeface="Calibri"/>
              </a:rPr>
              <a:t>Personal Indefinido No Fijo (PINF)</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err="1">
                <a:ln>
                  <a:noFill/>
                </a:ln>
                <a:solidFill>
                  <a:schemeClr val="accent3">
                    <a:lumMod val="40000"/>
                    <a:lumOff val="60000"/>
                  </a:schemeClr>
                </a:solidFill>
                <a:effectLst/>
                <a:uLnTx/>
                <a:uFillTx/>
                <a:latin typeface="Calibri"/>
              </a:rPr>
              <a:t>Cuest</a:t>
            </a:r>
            <a:r>
              <a:rPr lang="es-ES" sz="2600" b="1" dirty="0">
                <a:solidFill>
                  <a:schemeClr val="accent3">
                    <a:lumMod val="40000"/>
                    <a:lumOff val="60000"/>
                  </a:schemeClr>
                </a:solidFill>
                <a:latin typeface="Calibri"/>
              </a:rPr>
              <a:t>iones generales</a:t>
            </a:r>
            <a:endParaRPr kumimoji="0" lang="es-ES" sz="2600" b="1" i="0" u="none" strike="noStrike" kern="1200" cap="none" spc="0" normalizeH="0" baseline="0" noProof="0" dirty="0">
              <a:ln>
                <a:noFill/>
              </a:ln>
              <a:solidFill>
                <a:schemeClr val="accent3">
                  <a:lumMod val="40000"/>
                  <a:lumOff val="60000"/>
                </a:schemeClr>
              </a:solidFill>
              <a:effectLst/>
              <a:uLnTx/>
              <a:uFillTx/>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600" b="1" i="0" u="none" strike="noStrike" kern="1200" cap="none" spc="0" normalizeH="0" baseline="0" noProof="0" dirty="0">
                <a:ln>
                  <a:noFill/>
                </a:ln>
                <a:solidFill>
                  <a:srgbClr val="00B050"/>
                </a:solidFill>
                <a:effectLst/>
                <a:uLnTx/>
                <a:uFillTx/>
                <a:latin typeface="Calibri"/>
                <a:ea typeface="+mn-ea"/>
                <a:cs typeface="+mn-cs"/>
              </a:rPr>
              <a:t>CONCLUSIÓN</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s-ES" sz="2000" b="0" i="0" u="none" strike="noStrike" kern="1200" cap="none" spc="0" normalizeH="0" baseline="0" noProof="0" dirty="0">
              <a:ln>
                <a:noFill/>
              </a:ln>
              <a:solidFill>
                <a:schemeClr val="accent3">
                  <a:lumMod val="40000"/>
                  <a:lumOff val="60000"/>
                </a:schemeClr>
              </a:solidFill>
              <a:effectLst/>
              <a:uLnTx/>
              <a:uFillTx/>
              <a:latin typeface="Calibri"/>
              <a:ea typeface="+mn-ea"/>
              <a:cs typeface="+mn-cs"/>
            </a:endParaRPr>
          </a:p>
        </p:txBody>
      </p:sp>
      <p:pic>
        <p:nvPicPr>
          <p:cNvPr id="12" name="Picture 1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191000" y="-315416"/>
            <a:ext cx="7765662" cy="16476125"/>
          </a:xfrm>
          <a:prstGeom prst="rect">
            <a:avLst/>
          </a:prstGeom>
        </p:spPr>
      </p:pic>
    </p:spTree>
    <p:extLst>
      <p:ext uri="{BB962C8B-B14F-4D97-AF65-F5344CB8AC3E}">
        <p14:creationId xmlns:p14="http://schemas.microsoft.com/office/powerpoint/2010/main" val="3524564927"/>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3528" y="692696"/>
            <a:ext cx="8352928" cy="5976664"/>
          </a:xfrm>
          <a:prstGeom prst="rect">
            <a:avLst/>
          </a:prstGeom>
          <a:noFill/>
        </p:spPr>
        <p:txBody>
          <a:bodyPr wrap="square" rtlCol="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600" b="1" i="0" u="none" strike="noStrike" kern="1200" cap="none" spc="0" normalizeH="0" baseline="0" noProof="0" dirty="0">
                <a:ln>
                  <a:noFill/>
                </a:ln>
                <a:solidFill>
                  <a:srgbClr val="00B050"/>
                </a:solidFill>
                <a:effectLst/>
                <a:uLnTx/>
                <a:uFillTx/>
                <a:latin typeface="Calibri"/>
                <a:ea typeface="+mn-ea"/>
                <a:cs typeface="+mn-cs"/>
              </a:rPr>
              <a:t>IMPACTO DEL DERECHO UE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La Directiva 1999/70.</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rgbClr val="00B050"/>
                </a:solidFill>
                <a:effectLst/>
                <a:uLnTx/>
                <a:uFillTx/>
                <a:latin typeface="Calibri"/>
                <a:ea typeface="+mn-ea"/>
                <a:cs typeface="+mn-cs"/>
              </a:rPr>
              <a:t>Jurisprudencia relevante.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El caso Ana De Diego Porras.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CRITERIOS JURISPRUDENCIALES RECIENTES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Contrato para obra o servicio</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Contrato eventual</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Contrato de interinidad</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Contrato de relevo</a:t>
            </a:r>
          </a:p>
          <a:p>
            <a:pPr marL="457200" indent="-457200">
              <a:buFont typeface="Arial" panose="020B0604020202020204" pitchFamily="34" charset="0"/>
              <a:buChar char="•"/>
            </a:pPr>
            <a:r>
              <a:rPr lang="es-ES" sz="2600" b="1" dirty="0">
                <a:solidFill>
                  <a:schemeClr val="accent3">
                    <a:lumMod val="40000"/>
                    <a:lumOff val="60000"/>
                  </a:schemeClr>
                </a:solidFill>
              </a:rPr>
              <a:t>Personal Indefino No Fijo (PINF)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600" b="1" i="0" u="none" strike="noStrike" kern="1200" cap="none" spc="0" normalizeH="0" baseline="0" noProof="0" dirty="0">
                <a:ln>
                  <a:noFill/>
                </a:ln>
                <a:solidFill>
                  <a:schemeClr val="accent3">
                    <a:lumMod val="40000"/>
                    <a:lumOff val="60000"/>
                  </a:schemeClr>
                </a:solidFill>
                <a:effectLst/>
                <a:uLnTx/>
                <a:uFillTx/>
                <a:latin typeface="Calibri"/>
                <a:ea typeface="+mn-ea"/>
                <a:cs typeface="+mn-cs"/>
              </a:rPr>
              <a:t>CONCLUSIÓN</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s-ES" sz="20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12" name="Picture 1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191000" y="-315416"/>
            <a:ext cx="7765662" cy="16476125"/>
          </a:xfrm>
          <a:prstGeom prst="rect">
            <a:avLst/>
          </a:prstGeom>
        </p:spPr>
      </p:pic>
    </p:spTree>
    <p:extLst>
      <p:ext uri="{BB962C8B-B14F-4D97-AF65-F5344CB8AC3E}">
        <p14:creationId xmlns:p14="http://schemas.microsoft.com/office/powerpoint/2010/main" val="3567873927"/>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1 Título"/>
          <p:cNvSpPr>
            <a:spLocks noGrp="1"/>
          </p:cNvSpPr>
          <p:nvPr>
            <p:ph type="title" idx="4294967295"/>
          </p:nvPr>
        </p:nvSpPr>
        <p:spPr>
          <a:xfrm>
            <a:off x="2195513" y="260350"/>
            <a:ext cx="6948487" cy="1009650"/>
          </a:xfrm>
        </p:spPr>
        <p:txBody>
          <a:bodyPr anchor="t">
            <a:normAutofit/>
          </a:bodyPr>
          <a:lstStyle/>
          <a:p>
            <a:pPr algn="ctr" eaLnBrk="1" hangingPunct="1"/>
            <a:br>
              <a:rPr lang="es-ES" altLang="es-ES" sz="1800" dirty="0">
                <a:cs typeface="Lucida Sans Unicode" pitchFamily="34" charset="0"/>
              </a:rPr>
            </a:br>
            <a:r>
              <a:rPr lang="es-ES" altLang="es-ES" sz="2800" b="1" dirty="0">
                <a:solidFill>
                  <a:srgbClr val="00B050"/>
                </a:solidFill>
              </a:rPr>
              <a:t>Aplicación a empleados públicos</a:t>
            </a:r>
            <a:endParaRPr lang="es-ES" altLang="es-ES" sz="2800" b="1" dirty="0">
              <a:solidFill>
                <a:srgbClr val="00B050"/>
              </a:solidFill>
              <a:cs typeface="Lucida Sans Unicode" pitchFamily="34" charset="0"/>
            </a:endParaRPr>
          </a:p>
        </p:txBody>
      </p:sp>
      <p:sp>
        <p:nvSpPr>
          <p:cNvPr id="21507" name="2 Marcador de contenido"/>
          <p:cNvSpPr>
            <a:spLocks noGrp="1"/>
          </p:cNvSpPr>
          <p:nvPr>
            <p:ph idx="4294967295"/>
          </p:nvPr>
        </p:nvSpPr>
        <p:spPr>
          <a:xfrm>
            <a:off x="1259632" y="1628775"/>
            <a:ext cx="7345362" cy="4895850"/>
          </a:xfrm>
        </p:spPr>
        <p:txBody>
          <a:bodyPr rtlCol="0">
            <a:normAutofit/>
          </a:bodyPr>
          <a:lstStyle/>
          <a:p>
            <a:pPr marL="0" indent="0">
              <a:buNone/>
            </a:pPr>
            <a:r>
              <a:rPr lang="es-ES" sz="2400" b="1" dirty="0">
                <a:solidFill>
                  <a:srgbClr val="FF0000"/>
                </a:solidFill>
                <a:latin typeface="Lucida Sans Unicode" pitchFamily="34" charset="0"/>
                <a:cs typeface="Lucida Sans Unicode" pitchFamily="34" charset="0"/>
              </a:rPr>
              <a:t>	STJUE 4 julio </a:t>
            </a:r>
            <a:r>
              <a:rPr lang="es-ES" b="1" dirty="0">
                <a:solidFill>
                  <a:srgbClr val="FF0000"/>
                </a:solidFill>
              </a:rPr>
              <a:t>2006 (C-212/04), </a:t>
            </a:r>
            <a:r>
              <a:rPr lang="es-ES" b="1" dirty="0" err="1">
                <a:solidFill>
                  <a:srgbClr val="FF0000"/>
                </a:solidFill>
              </a:rPr>
              <a:t>Adeneler</a:t>
            </a:r>
            <a:endParaRPr lang="es-ES" sz="2400" b="1" dirty="0">
              <a:solidFill>
                <a:srgbClr val="FF0000"/>
              </a:solidFill>
            </a:endParaRPr>
          </a:p>
          <a:p>
            <a:pPr marL="0" indent="0">
              <a:buNone/>
            </a:pPr>
            <a:endParaRPr lang="es-ES" sz="2400" b="1" dirty="0">
              <a:solidFill>
                <a:srgbClr val="FF0000"/>
              </a:solidFill>
            </a:endParaRPr>
          </a:p>
          <a:p>
            <a:pPr lvl="0" algn="just"/>
            <a:r>
              <a:rPr lang="es-ES" sz="2400" dirty="0"/>
              <a:t>El concepto de trabajador se aplica tanto en el ámbito de las relaciones laborales como en el funcionarial y estatutario. </a:t>
            </a:r>
          </a:p>
          <a:p>
            <a:pPr lvl="0" algn="just"/>
            <a:r>
              <a:rPr lang="es-ES" sz="2400" dirty="0"/>
              <a:t>Las garantías para trabajo de duración determinada valen para todos los trabajadores, </a:t>
            </a:r>
            <a:r>
              <a:rPr lang="es-ES" sz="2400" b="1" dirty="0"/>
              <a:t>sin establecer diferencias para la aplicación de la norma en función del carácter público o privado del empleador</a:t>
            </a:r>
            <a:r>
              <a:rPr lang="es-ES" sz="2400" dirty="0"/>
              <a:t>.</a:t>
            </a:r>
          </a:p>
          <a:p>
            <a:pPr algn="just"/>
            <a:r>
              <a:rPr lang="es-ES" sz="2400" dirty="0"/>
              <a:t>Se opone a una utilización sucesiva de contratos temporales </a:t>
            </a:r>
            <a:r>
              <a:rPr lang="es-ES" sz="2400" b="1" dirty="0"/>
              <a:t>simplemente porque lo disponga una ley</a:t>
            </a:r>
            <a:r>
              <a:rPr lang="es-ES" sz="2400" dirty="0"/>
              <a:t>.</a:t>
            </a:r>
            <a:endParaRPr lang="es-ES_tradnl" sz="2400" dirty="0"/>
          </a:p>
        </p:txBody>
      </p:sp>
      <p:sp>
        <p:nvSpPr>
          <p:cNvPr id="21508" name="4 CuadroTexto"/>
          <p:cNvSpPr txBox="1">
            <a:spLocks noChangeArrowheads="1"/>
          </p:cNvSpPr>
          <p:nvPr/>
        </p:nvSpPr>
        <p:spPr bwMode="auto">
          <a:xfrm>
            <a:off x="468313" y="1700213"/>
            <a:ext cx="1366837" cy="2554545"/>
          </a:xfrm>
          <a:prstGeom prst="rect">
            <a:avLst/>
          </a:prstGeom>
          <a:noFill/>
          <a:ln w="9525">
            <a:noFill/>
            <a:miter lim="800000"/>
            <a:headEnd/>
            <a:tailEnd/>
          </a:ln>
        </p:spPr>
        <p:txBody>
          <a:bodyPr>
            <a:spAutoFit/>
          </a:bodyPr>
          <a:lstStyle/>
          <a:p>
            <a:pPr>
              <a:defRPr/>
            </a:pPr>
            <a:endParaRPr lang="es-ES" sz="8000" b="1" dirty="0">
              <a:solidFill>
                <a:prstClr val="white">
                  <a:lumMod val="50000"/>
                </a:prstClr>
              </a:solidFill>
              <a:latin typeface="Arial" pitchFamily="34" charset="0"/>
            </a:endParaRPr>
          </a:p>
          <a:p>
            <a:pPr>
              <a:defRPr/>
            </a:pPr>
            <a:r>
              <a:rPr lang="es-ES" sz="8000" b="1" dirty="0">
                <a:solidFill>
                  <a:prstClr val="white">
                    <a:lumMod val="50000"/>
                  </a:prstClr>
                </a:solidFill>
                <a:latin typeface="Arial" pitchFamily="34" charset="0"/>
              </a:rPr>
              <a:t> </a:t>
            </a:r>
          </a:p>
        </p:txBody>
      </p:sp>
    </p:spTree>
    <p:extLst>
      <p:ext uri="{BB962C8B-B14F-4D97-AF65-F5344CB8AC3E}">
        <p14:creationId xmlns:p14="http://schemas.microsoft.com/office/powerpoint/2010/main" val="4100011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1 Título"/>
          <p:cNvSpPr>
            <a:spLocks noGrp="1"/>
          </p:cNvSpPr>
          <p:nvPr>
            <p:ph type="title" idx="4294967295"/>
          </p:nvPr>
        </p:nvSpPr>
        <p:spPr>
          <a:xfrm>
            <a:off x="2195513" y="260350"/>
            <a:ext cx="6948487" cy="1009650"/>
          </a:xfrm>
        </p:spPr>
        <p:txBody>
          <a:bodyPr anchor="t">
            <a:normAutofit/>
          </a:bodyPr>
          <a:lstStyle/>
          <a:p>
            <a:pPr algn="ctr" eaLnBrk="1" hangingPunct="1"/>
            <a:br>
              <a:rPr lang="es-ES" altLang="es-ES" sz="1800" dirty="0">
                <a:solidFill>
                  <a:srgbClr val="00B050"/>
                </a:solidFill>
                <a:cs typeface="Lucida Sans Unicode" pitchFamily="34" charset="0"/>
              </a:rPr>
            </a:br>
            <a:r>
              <a:rPr lang="es-ES" altLang="es-ES" sz="2400" b="1" dirty="0">
                <a:solidFill>
                  <a:srgbClr val="00B050"/>
                </a:solidFill>
              </a:rPr>
              <a:t>Sector público: ¿conversión en indefinidos?</a:t>
            </a:r>
            <a:endParaRPr lang="es-ES" altLang="es-ES" sz="2400" b="1" dirty="0">
              <a:solidFill>
                <a:srgbClr val="00B050"/>
              </a:solidFill>
              <a:cs typeface="Lucida Sans Unicode" pitchFamily="34" charset="0"/>
            </a:endParaRPr>
          </a:p>
        </p:txBody>
      </p:sp>
      <p:sp>
        <p:nvSpPr>
          <p:cNvPr id="21507" name="2 Marcador de contenido"/>
          <p:cNvSpPr>
            <a:spLocks noGrp="1"/>
          </p:cNvSpPr>
          <p:nvPr>
            <p:ph idx="4294967295"/>
          </p:nvPr>
        </p:nvSpPr>
        <p:spPr>
          <a:xfrm>
            <a:off x="1151731" y="1858547"/>
            <a:ext cx="7992269" cy="4450773"/>
          </a:xfrm>
        </p:spPr>
        <p:txBody>
          <a:bodyPr rtlCol="0">
            <a:normAutofit fontScale="92500"/>
          </a:bodyPr>
          <a:lstStyle/>
          <a:p>
            <a:pPr marL="0" indent="0">
              <a:buNone/>
            </a:pPr>
            <a:r>
              <a:rPr lang="es-ES" b="1" dirty="0">
                <a:solidFill>
                  <a:srgbClr val="FF0000"/>
                </a:solidFill>
              </a:rPr>
              <a:t>STJUE de 7 de septiembre de 2006 (180/04), Vasallo</a:t>
            </a:r>
          </a:p>
          <a:p>
            <a:pPr lvl="0" algn="just"/>
            <a:endParaRPr lang="es-ES" sz="2400" dirty="0"/>
          </a:p>
          <a:p>
            <a:pPr lvl="0" algn="just"/>
            <a:r>
              <a:rPr lang="es-ES" sz="2400" b="1" dirty="0"/>
              <a:t>El Derecho de la UE no se opone a que los abusos en la temporalidad cuando el empleador es público excluyan la transformación en un contrato por tiempo indefinido (como en el sector privado) </a:t>
            </a:r>
          </a:p>
          <a:p>
            <a:pPr lvl="0" algn="just"/>
            <a:r>
              <a:rPr lang="es-ES" sz="2400" b="1" u="sng" dirty="0"/>
              <a:t>Siempre que exista otra medida efectiva</a:t>
            </a:r>
            <a:r>
              <a:rPr lang="es-ES" sz="2400" b="1" dirty="0"/>
              <a:t> para evitar y sancionar los abusos (en el caso: “resarcimiento de los daños derivados”).</a:t>
            </a:r>
          </a:p>
          <a:p>
            <a:pPr lvl="0" algn="just"/>
            <a:r>
              <a:rPr lang="es-ES" sz="2400" dirty="0"/>
              <a:t>(Cocinero de Hospital)</a:t>
            </a:r>
          </a:p>
          <a:p>
            <a:pPr lvl="0" algn="just"/>
            <a:endParaRPr lang="es-ES" sz="2400" dirty="0"/>
          </a:p>
          <a:p>
            <a:pPr marL="0" indent="0" algn="just">
              <a:buNone/>
            </a:pPr>
            <a:r>
              <a:rPr lang="es-ES" sz="2400" b="1" dirty="0">
                <a:solidFill>
                  <a:srgbClr val="FF0000"/>
                </a:solidFill>
              </a:rPr>
              <a:t>2009 04 23 (C-378/07 a C-380/07), </a:t>
            </a:r>
            <a:r>
              <a:rPr lang="es-ES" sz="2400" b="1" dirty="0" err="1">
                <a:solidFill>
                  <a:srgbClr val="FF0000"/>
                </a:solidFill>
              </a:rPr>
              <a:t>Angelidaki</a:t>
            </a:r>
            <a:r>
              <a:rPr lang="es-ES" sz="2400" b="1" dirty="0">
                <a:solidFill>
                  <a:srgbClr val="FF0000"/>
                </a:solidFill>
              </a:rPr>
              <a:t>  </a:t>
            </a:r>
            <a:r>
              <a:rPr lang="es-ES" sz="2400" b="1" dirty="0"/>
              <a:t>(similar)</a:t>
            </a:r>
          </a:p>
          <a:p>
            <a:pPr marL="0" lvl="0" indent="0" algn="just">
              <a:buNone/>
            </a:pPr>
            <a:endParaRPr lang="es-ES_tradnl" sz="2400" dirty="0"/>
          </a:p>
        </p:txBody>
      </p:sp>
      <p:sp>
        <p:nvSpPr>
          <p:cNvPr id="21508" name="4 CuadroTexto"/>
          <p:cNvSpPr txBox="1">
            <a:spLocks noChangeArrowheads="1"/>
          </p:cNvSpPr>
          <p:nvPr/>
        </p:nvSpPr>
        <p:spPr bwMode="auto">
          <a:xfrm>
            <a:off x="468313" y="1700213"/>
            <a:ext cx="1366837" cy="2554545"/>
          </a:xfrm>
          <a:prstGeom prst="rect">
            <a:avLst/>
          </a:prstGeom>
          <a:noFill/>
          <a:ln w="9525">
            <a:noFill/>
            <a:miter lim="800000"/>
            <a:headEnd/>
            <a:tailEnd/>
          </a:ln>
        </p:spPr>
        <p:txBody>
          <a:bodyPr>
            <a:spAutoFit/>
          </a:bodyPr>
          <a:lstStyle/>
          <a:p>
            <a:pPr>
              <a:defRPr/>
            </a:pPr>
            <a:endParaRPr lang="es-ES" sz="8000" b="1" dirty="0">
              <a:solidFill>
                <a:prstClr val="white">
                  <a:lumMod val="50000"/>
                </a:prstClr>
              </a:solidFill>
              <a:latin typeface="Arial" pitchFamily="34" charset="0"/>
            </a:endParaRPr>
          </a:p>
          <a:p>
            <a:pPr>
              <a:defRPr/>
            </a:pPr>
            <a:r>
              <a:rPr lang="es-ES" sz="8000" b="1" dirty="0">
                <a:solidFill>
                  <a:prstClr val="white">
                    <a:lumMod val="50000"/>
                  </a:prstClr>
                </a:solidFill>
                <a:latin typeface="Arial" pitchFamily="34" charset="0"/>
              </a:rPr>
              <a:t> </a:t>
            </a:r>
          </a:p>
        </p:txBody>
      </p:sp>
    </p:spTree>
    <p:extLst>
      <p:ext uri="{BB962C8B-B14F-4D97-AF65-F5344CB8AC3E}">
        <p14:creationId xmlns:p14="http://schemas.microsoft.com/office/powerpoint/2010/main" val="1698579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1 Título"/>
          <p:cNvSpPr>
            <a:spLocks noGrp="1"/>
          </p:cNvSpPr>
          <p:nvPr>
            <p:ph type="title" idx="4294967295"/>
          </p:nvPr>
        </p:nvSpPr>
        <p:spPr>
          <a:xfrm>
            <a:off x="2195513" y="260350"/>
            <a:ext cx="5976887" cy="1009650"/>
          </a:xfrm>
        </p:spPr>
        <p:txBody>
          <a:bodyPr anchor="t">
            <a:normAutofit fontScale="90000"/>
          </a:bodyPr>
          <a:lstStyle/>
          <a:p>
            <a:pPr algn="ctr" eaLnBrk="1" hangingPunct="1"/>
            <a:br>
              <a:rPr lang="es-ES" altLang="es-ES" sz="1800" dirty="0">
                <a:solidFill>
                  <a:srgbClr val="00B050"/>
                </a:solidFill>
                <a:cs typeface="Lucida Sans Unicode" pitchFamily="34" charset="0"/>
              </a:rPr>
            </a:br>
            <a:r>
              <a:rPr lang="es-ES" altLang="es-ES" sz="2400" b="1" dirty="0">
                <a:solidFill>
                  <a:srgbClr val="00B050"/>
                </a:solidFill>
              </a:rPr>
              <a:t>Peculiaridades de empleador público.</a:t>
            </a:r>
            <a:br>
              <a:rPr lang="es-ES" altLang="es-ES" sz="2400" b="1" dirty="0">
                <a:solidFill>
                  <a:srgbClr val="00B050"/>
                </a:solidFill>
              </a:rPr>
            </a:br>
            <a:r>
              <a:rPr lang="es-ES" altLang="es-ES" sz="2400" b="1" dirty="0">
                <a:solidFill>
                  <a:srgbClr val="00B050"/>
                </a:solidFill>
              </a:rPr>
              <a:t>Medidas equivalentes ante </a:t>
            </a:r>
            <a:r>
              <a:rPr lang="es-ES" altLang="es-ES" sz="2400" b="1" dirty="0" err="1">
                <a:solidFill>
                  <a:srgbClr val="00B050"/>
                </a:solidFill>
              </a:rPr>
              <a:t>abusoo</a:t>
            </a:r>
            <a:endParaRPr lang="es-ES" altLang="es-ES" sz="2400" b="1" dirty="0">
              <a:solidFill>
                <a:srgbClr val="00B050"/>
              </a:solidFill>
              <a:cs typeface="Lucida Sans Unicode" pitchFamily="34" charset="0"/>
            </a:endParaRPr>
          </a:p>
        </p:txBody>
      </p:sp>
      <p:sp>
        <p:nvSpPr>
          <p:cNvPr id="21507" name="2 Marcador de contenido"/>
          <p:cNvSpPr>
            <a:spLocks noGrp="1"/>
          </p:cNvSpPr>
          <p:nvPr>
            <p:ph idx="4294967295"/>
          </p:nvPr>
        </p:nvSpPr>
        <p:spPr>
          <a:xfrm>
            <a:off x="1151731" y="1628775"/>
            <a:ext cx="7740749" cy="4895850"/>
          </a:xfrm>
        </p:spPr>
        <p:txBody>
          <a:bodyPr rtlCol="0">
            <a:normAutofit lnSpcReduction="10000"/>
          </a:bodyPr>
          <a:lstStyle/>
          <a:p>
            <a:pPr marL="0" indent="0">
              <a:buNone/>
            </a:pPr>
            <a:r>
              <a:rPr lang="es-ES" b="1" dirty="0">
                <a:solidFill>
                  <a:srgbClr val="FF0000"/>
                </a:solidFill>
              </a:rPr>
              <a:t>ATJUE de 24 de abril de 2009 (C-519/08), </a:t>
            </a:r>
            <a:r>
              <a:rPr lang="es-ES" b="1" dirty="0" err="1">
                <a:solidFill>
                  <a:srgbClr val="FF0000"/>
                </a:solidFill>
              </a:rPr>
              <a:t>Koukou</a:t>
            </a:r>
            <a:r>
              <a:rPr lang="es-ES" b="1" dirty="0">
                <a:solidFill>
                  <a:srgbClr val="FF0000"/>
                </a:solidFill>
              </a:rPr>
              <a:t>.</a:t>
            </a:r>
          </a:p>
          <a:p>
            <a:pPr marL="0" indent="0">
              <a:buNone/>
            </a:pPr>
            <a:r>
              <a:rPr lang="es-ES" b="1" dirty="0">
                <a:solidFill>
                  <a:srgbClr val="FF0000"/>
                </a:solidFill>
              </a:rPr>
              <a:t>ATJUE de 1 de octubre de 2010 (C-3/10), </a:t>
            </a:r>
            <a:r>
              <a:rPr lang="es-ES" b="1" dirty="0" err="1">
                <a:solidFill>
                  <a:srgbClr val="FF0000"/>
                </a:solidFill>
              </a:rPr>
              <a:t>Affatato</a:t>
            </a:r>
            <a:r>
              <a:rPr lang="es-ES" b="1" dirty="0">
                <a:solidFill>
                  <a:srgbClr val="FF0000"/>
                </a:solidFill>
              </a:rPr>
              <a:t>.</a:t>
            </a:r>
          </a:p>
          <a:p>
            <a:pPr marL="0" indent="0">
              <a:buNone/>
            </a:pPr>
            <a:r>
              <a:rPr lang="es-ES" b="1" dirty="0">
                <a:solidFill>
                  <a:srgbClr val="FF0000"/>
                </a:solidFill>
              </a:rPr>
              <a:t>STJUE 23 noviembre 2009 (C-162/08 ), </a:t>
            </a:r>
            <a:r>
              <a:rPr lang="es-ES" b="1" dirty="0" err="1">
                <a:solidFill>
                  <a:srgbClr val="FF0000"/>
                </a:solidFill>
              </a:rPr>
              <a:t>Lagoudakis</a:t>
            </a:r>
            <a:endParaRPr lang="es-ES" b="1" dirty="0">
              <a:solidFill>
                <a:srgbClr val="FF0000"/>
              </a:solidFill>
            </a:endParaRPr>
          </a:p>
          <a:p>
            <a:pPr marL="0" indent="0">
              <a:buNone/>
            </a:pPr>
            <a:endParaRPr lang="es-ES" dirty="0"/>
          </a:p>
          <a:p>
            <a:pPr lvl="0" algn="just"/>
            <a:r>
              <a:rPr lang="es-ES" dirty="0"/>
              <a:t>En sector público puede excluirse la trasformación de contratos temporales abusivos en indefinidos siempre que operen otras </a:t>
            </a:r>
            <a:r>
              <a:rPr lang="es-ES" u="sng" dirty="0"/>
              <a:t>medidas efectivas</a:t>
            </a:r>
            <a:r>
              <a:rPr lang="es-ES" dirty="0"/>
              <a:t> para prevenir y sancionar los abusos. </a:t>
            </a:r>
          </a:p>
          <a:p>
            <a:pPr algn="just"/>
            <a:r>
              <a:rPr lang="es-ES" dirty="0"/>
              <a:t>Esas medidas </a:t>
            </a:r>
            <a:r>
              <a:rPr lang="es-ES" b="1" dirty="0"/>
              <a:t>no pueden ser menos favorables que otras internas similares, ni resultar imposibles o de muy difícil ejercicio.</a:t>
            </a:r>
          </a:p>
        </p:txBody>
      </p:sp>
      <p:sp>
        <p:nvSpPr>
          <p:cNvPr id="21508" name="4 CuadroTexto"/>
          <p:cNvSpPr txBox="1">
            <a:spLocks noChangeArrowheads="1"/>
          </p:cNvSpPr>
          <p:nvPr/>
        </p:nvSpPr>
        <p:spPr bwMode="auto">
          <a:xfrm>
            <a:off x="468313" y="1700213"/>
            <a:ext cx="1366837" cy="2554545"/>
          </a:xfrm>
          <a:prstGeom prst="rect">
            <a:avLst/>
          </a:prstGeom>
          <a:noFill/>
          <a:ln w="9525">
            <a:noFill/>
            <a:miter lim="800000"/>
            <a:headEnd/>
            <a:tailEnd/>
          </a:ln>
        </p:spPr>
        <p:txBody>
          <a:bodyPr>
            <a:spAutoFit/>
          </a:bodyPr>
          <a:lstStyle/>
          <a:p>
            <a:pPr>
              <a:defRPr/>
            </a:pPr>
            <a:endParaRPr lang="es-ES" sz="8000" b="1" dirty="0">
              <a:solidFill>
                <a:prstClr val="white">
                  <a:lumMod val="50000"/>
                </a:prstClr>
              </a:solidFill>
              <a:latin typeface="Arial" pitchFamily="34" charset="0"/>
            </a:endParaRPr>
          </a:p>
          <a:p>
            <a:pPr>
              <a:defRPr/>
            </a:pPr>
            <a:r>
              <a:rPr lang="es-ES" sz="8000" b="1" dirty="0">
                <a:solidFill>
                  <a:prstClr val="white">
                    <a:lumMod val="50000"/>
                  </a:prstClr>
                </a:solidFill>
                <a:latin typeface="Arial" pitchFamily="34" charset="0"/>
              </a:rPr>
              <a:t> </a:t>
            </a:r>
          </a:p>
        </p:txBody>
      </p:sp>
    </p:spTree>
    <p:extLst>
      <p:ext uri="{BB962C8B-B14F-4D97-AF65-F5344CB8AC3E}">
        <p14:creationId xmlns:p14="http://schemas.microsoft.com/office/powerpoint/2010/main" val="385122771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4.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5.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6.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ntrenamient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2920</TotalTime>
  <Words>4950</Words>
  <Application>Microsoft Office PowerPoint</Application>
  <PresentationFormat>Presentación en pantalla (4:3)</PresentationFormat>
  <Paragraphs>606</Paragraphs>
  <Slides>56</Slides>
  <Notes>31</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56</vt:i4>
      </vt:variant>
    </vt:vector>
  </HeadingPairs>
  <TitlesOfParts>
    <vt:vector size="62" baseType="lpstr">
      <vt:lpstr>Arial</vt:lpstr>
      <vt:lpstr>Calibri</vt:lpstr>
      <vt:lpstr>Georgia</vt:lpstr>
      <vt:lpstr>Lucida Sans Unicode</vt:lpstr>
      <vt:lpstr>Tema de Office</vt:lpstr>
      <vt:lpstr>Entrenamiento</vt:lpstr>
      <vt:lpstr>Presentación de PowerPoint</vt:lpstr>
      <vt:lpstr>Presentación de PowerPoint</vt:lpstr>
      <vt:lpstr>Presentación de PowerPoint</vt:lpstr>
      <vt:lpstr>Directiva 1999/70/CE del Consejo,  de 28 de junio de 1999, relativa al Acuerdo marco de la CES, la UNICE y el CEEP sobre el  trabajo de duración determinada (TDD)</vt:lpstr>
      <vt:lpstr> Cláusulas principales de la Directiva</vt:lpstr>
      <vt:lpstr>Presentación de PowerPoint</vt:lpstr>
      <vt:lpstr> Aplicación a empleados públicos</vt:lpstr>
      <vt:lpstr> Sector público: ¿conversión en indefinidos?</vt:lpstr>
      <vt:lpstr> Peculiaridades de empleador público. Medidas equivalentes ante abusoo</vt:lpstr>
      <vt:lpstr> Entra en escena el empleo público español</vt:lpstr>
      <vt:lpstr> Aplicación directa o mediata….</vt:lpstr>
      <vt:lpstr> Consecuencias de la temporalidad ilícita</vt:lpstr>
      <vt:lpstr> Preaviso extintivo en temporales</vt:lpstr>
      <vt:lpstr>Celebración y renovación contrato Profesor Asociado</vt:lpstr>
      <vt:lpstr> Renovación contratos temporales (enseñanza)</vt:lpstr>
      <vt:lpstr> Amortización indefinido no fijo</vt:lpstr>
      <vt:lpstr> Trienios para todos (eventuales)</vt:lpstr>
      <vt:lpstr> Todos los artistas son temporales en Luxemburgo</vt:lpstr>
      <vt:lpstr>Evaluación para todos </vt:lpstr>
      <vt:lpstr>Sacrificios para todos </vt:lpstr>
      <vt:lpstr>Presentación de PowerPoint</vt:lpstr>
      <vt:lpstr>No discriminación de funcionarios temporales Directiva 1999/70, trabajos de duración determinada</vt:lpstr>
      <vt:lpstr>Presentación de PowerPoint</vt:lpstr>
      <vt:lpstr>Indemnización por fin de contratos temporales STJUE de 14 septiembre 2016 (C-596/14) Ana de Diego Porras vs Ministerio de Defensa</vt:lpstr>
      <vt:lpstr> STJUE (Gran Sala) 5 junio 2018 (C-574/16), Grupo Norte Facility </vt:lpstr>
      <vt:lpstr> STJUE (Gran Sala) 5 junio 2018 (C-677/16), Montero Mateos </vt:lpstr>
      <vt:lpstr>Indemnización al término de interinidad</vt:lpstr>
      <vt:lpstr> STJUE 21 noviembre 2018 (C-619/17), De Diego Porras II </vt:lpstr>
      <vt:lpstr>STS 207/2019 de 13 marzo De Diego Porras (rec. 3970/2016) Lourdes Arastey (VP dos) </vt:lpstr>
      <vt:lpstr>Síntesis del caso</vt:lpstr>
      <vt:lpstr>Presentación de PowerPoint</vt:lpstr>
      <vt:lpstr>Minoración de la contrata a que se adscribe</vt:lpstr>
      <vt:lpstr> CT obra o servicio: Especialista Laboratorio</vt:lpstr>
      <vt:lpstr>CT obra o servicio vinculado a sucesivas contratas</vt:lpstr>
      <vt:lpstr>DC de fijos y cese de temporales adscritos a contrata</vt:lpstr>
      <vt:lpstr>Presentación de PowerPoint</vt:lpstr>
      <vt:lpstr>Ccol Recolección Cítricos Valencia Impugnación contenidos</vt:lpstr>
      <vt:lpstr>Presentación de PowerPoint</vt:lpstr>
      <vt:lpstr>Temporalidad por vacantes de larga duración en AAPP</vt:lpstr>
      <vt:lpstr>El artículo 70 EBEP. Interinidad por vacante </vt:lpstr>
      <vt:lpstr>Presentación de PowerPoint</vt:lpstr>
      <vt:lpstr> Relevista cesado anticipadamente</vt:lpstr>
      <vt:lpstr> Jubilación parcial “concentrada”</vt:lpstr>
      <vt:lpstr> Contrato de relevo durante 2008</vt:lpstr>
      <vt:lpstr>Presentación de PowerPoint</vt:lpstr>
      <vt:lpstr>Indefinido no fijo: amortización</vt:lpstr>
      <vt:lpstr> Promoción indefinidos no fijos AMAYA</vt:lpstr>
      <vt:lpstr>Presentación de PowerPoint</vt:lpstr>
      <vt:lpstr>Unidad esencial del vínculo</vt:lpstr>
      <vt:lpstr>Amortización de las plazas (Los Barrios)</vt:lpstr>
      <vt:lpstr>Indemnización final y FOGASA</vt:lpstr>
      <vt:lpstr>Contratos temporales sucesivos, fraudulentos e indemnizados</vt:lpstr>
      <vt:lpstr>Profesorado Asociado de Universidad</vt:lpstr>
      <vt:lpstr>Carrera profesional de temporales</vt:lpstr>
      <vt:lpstr>Consecuencias de anómalo contrato de relevo</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Antonio V. Sempere</dc:creator>
  <cp:lastModifiedBy>Antonio Vicente Sempere Navarro</cp:lastModifiedBy>
  <cp:revision>387</cp:revision>
  <cp:lastPrinted>2017-09-21T10:17:21Z</cp:lastPrinted>
  <dcterms:created xsi:type="dcterms:W3CDTF">2014-09-20T15:57:33Z</dcterms:created>
  <dcterms:modified xsi:type="dcterms:W3CDTF">2019-06-13T16:19:38Z</dcterms:modified>
</cp:coreProperties>
</file>