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67" r:id="rId6"/>
    <p:sldId id="258" r:id="rId7"/>
    <p:sldId id="259" r:id="rId8"/>
    <p:sldId id="270" r:id="rId9"/>
    <p:sldId id="271" r:id="rId10"/>
    <p:sldId id="277" r:id="rId11"/>
    <p:sldId id="272" r:id="rId12"/>
    <p:sldId id="261" r:id="rId13"/>
    <p:sldId id="262" r:id="rId14"/>
    <p:sldId id="263" r:id="rId15"/>
    <p:sldId id="273" r:id="rId16"/>
    <p:sldId id="274" r:id="rId17"/>
    <p:sldId id="275" r:id="rId18"/>
    <p:sldId id="276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Xv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encuentro de derecho laboral</a:t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Maspalomas. 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tirajana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Gran canaria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Los grupos de empresas: cuestiones relevantes y jurisprudencia reciente</a:t>
            </a:r>
          </a:p>
          <a:p>
            <a:endParaRPr lang="es-ES" sz="2800" dirty="0"/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Margarita Isabel Ramos Quintana</a:t>
            </a:r>
          </a:p>
          <a:p>
            <a:pPr marL="0" indent="0">
              <a:buNone/>
            </a:pPr>
            <a:r>
              <a:rPr lang="es-ES" dirty="0" smtClean="0"/>
              <a:t>Universidad de La laguna</a:t>
            </a:r>
          </a:p>
          <a:p>
            <a:pPr marL="0" indent="0">
              <a:buNone/>
            </a:pPr>
            <a:r>
              <a:rPr lang="es-ES" dirty="0" smtClean="0"/>
              <a:t>17 de junio de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998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-96982"/>
            <a:ext cx="9905998" cy="48490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-96982"/>
            <a:ext cx="11914908" cy="723207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Hay </a:t>
            </a:r>
            <a:r>
              <a:rPr lang="es-E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superposición de vínculos económicos y productivos entre ambas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a)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contrato de gestión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por el que 400 trabajadores de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prestan servicios en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B)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contrato de coordinación y optimización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la filial emplea vehículos y maquinaria de 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C)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contratos de 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arrendamiento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 filial ocupa inmuebles propiedad de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tracsa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por los que abona “precio de mercado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D) otros contratos por los que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matriz y filial contratan conjuntamente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 terceros para su uso común  determinados servicios (vehículos de alquiler, limpieza, reprografía, mobiliario,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etc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 pero con facturación individualizada a cada una por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separado</a:t>
            </a:r>
          </a:p>
          <a:p>
            <a:pPr marL="0" indent="0">
              <a:buNone/>
            </a:pP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E) los trabajos realizados entre ambas empresas se formalizan siempre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mediante contrato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con facturación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intra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-grupo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19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81232"/>
            <a:ext cx="9905998" cy="8301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STS de 20 de octubre de 2015, recurso </a:t>
            </a:r>
            <a:r>
              <a:rPr lang="es-ES" b="1" dirty="0" smtClean="0">
                <a:solidFill>
                  <a:srgbClr val="002060"/>
                </a:solidFill>
              </a:rPr>
              <a:t>172/2014</a:t>
            </a:r>
            <a:r>
              <a:rPr lang="es-ES" b="1" dirty="0">
                <a:solidFill>
                  <a:srgbClr val="002060"/>
                </a:solidFill>
              </a:rPr>
              <a:t/>
            </a:r>
            <a:br>
              <a:rPr lang="es-ES" b="1" dirty="0">
                <a:solidFill>
                  <a:srgbClr val="00206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219201"/>
            <a:ext cx="9905998" cy="57747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Controversia: Ambas 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empresas pusieron en marcha sendos procedimientos paralelos de despido colectivo</a:t>
            </a:r>
          </a:p>
          <a:p>
            <a:pPr lvl="1"/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 el trámite de conciliación judicial en la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 alcanzó acuerdo:</a:t>
            </a:r>
          </a:p>
          <a:p>
            <a:pPr marL="457200" lvl="1" indent="0" algn="just">
              <a:buNone/>
            </a:pP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s-E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1.Aplicar 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al procedimiento de despido colectivo de </a:t>
            </a:r>
            <a:r>
              <a:rPr lang="es-ES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las consecuencias </a:t>
            </a:r>
            <a:r>
              <a:rPr lang="es-E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propias 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lo que se dispusiera en sentencia firme que pusiera fin  al despido </a:t>
            </a:r>
            <a:r>
              <a:rPr lang="es-E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		colectivo 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la matriz, </a:t>
            </a:r>
            <a:r>
              <a:rPr lang="es-ES" sz="1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1371600" lvl="3" indent="0" algn="just">
              <a:buNone/>
            </a:pPr>
            <a:r>
              <a:rPr lang="es-E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Y las mismas 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medidas de incorporación para el personal de </a:t>
            </a:r>
            <a:r>
              <a:rPr lang="es-ES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s-ES" sz="1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371600" lvl="3" indent="0" algn="just">
              <a:buNone/>
            </a:pPr>
            <a:r>
              <a:rPr lang="es-E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 </a:t>
            </a:r>
            <a:r>
              <a:rPr lang="es-E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 hubieran  aplicado al personal de </a:t>
            </a:r>
            <a:r>
              <a:rPr lang="es-ES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endParaRPr lang="es-ES"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371600" lvl="3" indent="0">
              <a:buNone/>
            </a:pPr>
            <a:endParaRPr lang="es-E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371600" lvl="3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SENTENCIA DE LA SALA DE LO SOCIAL DE LA AN DE 28 DE MARZO DE 2014 (p. 499/2013)</a:t>
            </a:r>
            <a:r>
              <a:rPr lang="es-ES" b="1" dirty="0" smtClean="0">
                <a:solidFill>
                  <a:srgbClr val="7030A0"/>
                </a:solidFill>
              </a:rPr>
              <a:t>:</a:t>
            </a:r>
          </a:p>
          <a:p>
            <a:pPr lvl="1"/>
            <a:endParaRPr lang="es-E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DECLARÓ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NULA LA DECISIÓN EXTINTIVA ADOPTADA EL 29 DE NOVIEMBRE DE 2013 POR  TRAGSA CONDENANDO SOLIDARIAMENTE A TRAGSATEC A LA READMISIÓN DE LOS TRABAJADORES CON PAGO DE SALARIOS DEJADOS DE PERCIBIR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398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74142"/>
            <a:ext cx="9905998" cy="98030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asunto “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 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054444"/>
            <a:ext cx="9905998" cy="525573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2060"/>
                </a:solidFill>
              </a:rPr>
              <a:t>STS de 20 de octubre de 2015, recurso 172/2014 Sentencia del Pleno de la Sala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2060"/>
                </a:solidFill>
              </a:rPr>
              <a:t>Fallo: Revoca la SAN de 28 de marzo de 2014 y declara ajustada a derecho la decisión extintiva adoptada por </a:t>
            </a:r>
            <a:r>
              <a:rPr lang="es-ES" b="1" dirty="0" err="1" smtClean="0">
                <a:solidFill>
                  <a:srgbClr val="002060"/>
                </a:solidFill>
              </a:rPr>
              <a:t>tragsa</a:t>
            </a:r>
            <a:r>
              <a:rPr lang="es-ES" b="1" dirty="0" smtClean="0">
                <a:solidFill>
                  <a:srgbClr val="002060"/>
                </a:solidFill>
              </a:rPr>
              <a:t> el 29 de noviembre de 2013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2060"/>
                </a:solidFill>
              </a:rPr>
              <a:t>Fundamentación jurídica: </a:t>
            </a:r>
          </a:p>
          <a:p>
            <a:pPr marL="0" indent="0" algn="just">
              <a:buNone/>
            </a:pP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expresión “grupos patológicos”  ha de quedar reservada solo para supuestos en los que las circunstancias determinantes de la responsabilidad solidaria se enmarcan en el terreno de la 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ocultación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 el 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fraude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Pero el Grupo es “Inocuo” cuando los datos objetivos de la realidad del mismo no se ocultan, no responden a finalidad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defraudatoria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ni atienden a abuso alguno. Grupo fisiológico.</a:t>
            </a:r>
          </a:p>
          <a:p>
            <a:pPr marL="457200" lvl="1" indent="0" algn="just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 tales casos se debe hablar de </a:t>
            </a:r>
            <a:r>
              <a:rPr lang="es-ES" b="1" dirty="0" smtClean="0">
                <a:solidFill>
                  <a:srgbClr val="002060"/>
                </a:solidFill>
              </a:rPr>
              <a:t>“empresa de grupo” o “empresa-grupo”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(género,  frente a la especie “grupo patológico”)</a:t>
            </a:r>
          </a:p>
          <a:p>
            <a:pPr marL="0" indent="0" algn="just">
              <a:buNone/>
            </a:pPr>
            <a:r>
              <a:rPr lang="es-ES" b="1" dirty="0">
                <a:solidFill>
                  <a:srgbClr val="002060"/>
                </a:solidFill>
              </a:rPr>
              <a:t>C</a:t>
            </a:r>
            <a:r>
              <a:rPr lang="es-ES" b="1" dirty="0" smtClean="0">
                <a:solidFill>
                  <a:srgbClr val="002060"/>
                </a:solidFill>
              </a:rPr>
              <a:t>onsecuencia: </a:t>
            </a: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 crean dos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modalidades:  </a:t>
            </a:r>
          </a:p>
          <a:p>
            <a:pPr lvl="1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A) el “grupo patológico” siempre  que hay datos de abuso, fraude u ocultación a terceros (responsabilidad solidaria)</a:t>
            </a:r>
          </a:p>
          <a:p>
            <a:pPr lvl="1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B) la “empresa de grupo” fisiológica, que  no permite imputar directamente una responsabilidad solidaria entre las componentes frente a deudas/obligaciones de una de ellas con los trabajadores (son personas jurídicas independientes). Depende de las circunstancias concurrentes</a:t>
            </a:r>
          </a:p>
          <a:p>
            <a:pPr algn="just"/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9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97708"/>
            <a:ext cx="9905998" cy="963827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Asunto “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”: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Otras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aportaciones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037969"/>
            <a:ext cx="9905998" cy="47532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rgbClr val="002060"/>
                </a:solidFill>
              </a:rPr>
              <a:t>matizaciones sobre el alcance de los elementos “patológicos</a:t>
            </a:r>
            <a:r>
              <a:rPr lang="es-ES" b="1" dirty="0" smtClean="0">
                <a:solidFill>
                  <a:srgbClr val="002060"/>
                </a:solidFill>
              </a:rPr>
              <a:t>”</a:t>
            </a:r>
          </a:p>
          <a:p>
            <a:pPr marL="0" indent="0">
              <a:buNone/>
            </a:pPr>
            <a:endParaRPr lang="es-ES" b="1" dirty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No es necesario que concurran todos los elementos; basta con que se dé uno de modo cualificado </a:t>
            </a: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los elementos o requisitos adicionales no constituyen un listado “cerrado”. Hay que valorar en cada situación concreta</a:t>
            </a: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la extensión de la responsabilidad resulta “adaptable” según la diversa intensidad de cada relación inter empresarial dentro del grupo, o según la posición de cada empresa dentro del grupo, o según su relación con los trabajadores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Conclusión</a:t>
            </a:r>
            <a:r>
              <a:rPr lang="es-ES" dirty="0" smtClean="0">
                <a:solidFill>
                  <a:srgbClr val="002060"/>
                </a:solidFill>
              </a:rPr>
              <a:t>: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los elementos adicionales tienen “carácter abierto” y no es necesario que concurran todos ellos </a:t>
            </a: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(así ratificado en STS de 15 de febrero de 2017, recurso 168/2016, Asunto </a:t>
            </a:r>
            <a:r>
              <a:rPr lang="es-E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es-ES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Irmscher</a:t>
            </a:r>
            <a:r>
              <a:rPr lang="es-E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 el que concurren tres elementos: unidad de dirección, confusión patrimonial y confusión de plantillas)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40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98854"/>
            <a:ext cx="9905998" cy="97206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REDEFINICIÓN DE LOS ELEMENTOS ADICIONALES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795" y="1070919"/>
            <a:ext cx="10938495" cy="57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sz="4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4400" b="1" dirty="0" smtClean="0">
                <a:solidFill>
                  <a:srgbClr val="002060"/>
                </a:solidFill>
              </a:rPr>
              <a:t>En </a:t>
            </a:r>
            <a:r>
              <a:rPr lang="es-ES" sz="4400" b="1" dirty="0">
                <a:solidFill>
                  <a:srgbClr val="002060"/>
                </a:solidFill>
              </a:rPr>
              <a:t>el caso </a:t>
            </a:r>
            <a:r>
              <a:rPr lang="es-ES" sz="4400" b="1" dirty="0" smtClean="0">
                <a:solidFill>
                  <a:srgbClr val="002060"/>
                </a:solidFill>
              </a:rPr>
              <a:t>examinado: </a:t>
            </a:r>
          </a:p>
          <a:p>
            <a:pPr marL="0" indent="0" algn="just">
              <a:buNone/>
            </a:pPr>
            <a:r>
              <a:rPr lang="es-ES" sz="4400" b="1" dirty="0">
                <a:solidFill>
                  <a:srgbClr val="002060"/>
                </a:solidFill>
              </a:rPr>
              <a:t>	</a:t>
            </a:r>
            <a:r>
              <a:rPr lang="es-ES" sz="4400" b="1" dirty="0" smtClean="0">
                <a:solidFill>
                  <a:srgbClr val="002060"/>
                </a:solidFill>
              </a:rPr>
              <a:t>no </a:t>
            </a:r>
            <a:r>
              <a:rPr lang="es-ES" sz="4400" b="1" dirty="0">
                <a:solidFill>
                  <a:srgbClr val="002060"/>
                </a:solidFill>
              </a:rPr>
              <a:t>concurre  ningún elemento patológico en el </a:t>
            </a:r>
            <a:r>
              <a:rPr lang="es-ES" sz="4400" b="1" dirty="0" smtClean="0">
                <a:solidFill>
                  <a:srgbClr val="002060"/>
                </a:solidFill>
              </a:rPr>
              <a:t>	funcionamiento </a:t>
            </a:r>
            <a:r>
              <a:rPr lang="es-ES" sz="4400" b="1" dirty="0">
                <a:solidFill>
                  <a:srgbClr val="002060"/>
                </a:solidFill>
              </a:rPr>
              <a:t>del grupo de empresas que haga derivar </a:t>
            </a:r>
            <a:r>
              <a:rPr lang="es-ES" sz="4400" b="1" dirty="0" smtClean="0">
                <a:solidFill>
                  <a:srgbClr val="002060"/>
                </a:solidFill>
              </a:rPr>
              <a:t>	una 	responsabilidad solidaria entre </a:t>
            </a:r>
            <a:r>
              <a:rPr lang="es-ES" sz="4400" b="1" dirty="0" err="1" smtClean="0">
                <a:solidFill>
                  <a:srgbClr val="002060"/>
                </a:solidFill>
              </a:rPr>
              <a:t>tragsa</a:t>
            </a:r>
            <a:r>
              <a:rPr lang="es-ES" sz="4400" b="1" dirty="0" smtClean="0">
                <a:solidFill>
                  <a:srgbClr val="002060"/>
                </a:solidFill>
              </a:rPr>
              <a:t> y </a:t>
            </a:r>
            <a:r>
              <a:rPr lang="es-ES" sz="4400" b="1" dirty="0" err="1" smtClean="0">
                <a:solidFill>
                  <a:srgbClr val="002060"/>
                </a:solidFill>
              </a:rPr>
              <a:t>tragsatec</a:t>
            </a:r>
            <a:endParaRPr lang="es-ES" sz="4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sz="4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71500" indent="-571500" algn="just">
              <a:buAutoNum type="romanUcPeriod"/>
            </a:pPr>
            <a:r>
              <a:rPr lang="es-E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 existe  </a:t>
            </a:r>
            <a:r>
              <a:rPr lang="es-E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“funcionamiento laboral y económico unitario”</a:t>
            </a:r>
            <a:r>
              <a:rPr lang="es-E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ambas sociedades: </a:t>
            </a:r>
          </a:p>
          <a:p>
            <a:pPr marL="0" indent="0" algn="just">
              <a:buNone/>
            </a:pPr>
            <a:r>
              <a:rPr lang="es-ES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s-E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cada una realiza sus respectivas encomiendas con 				personal propio. No hay relación de trabajo 						indistinta. Los contratos de externalización son 					habituales en el tráfico de empresas.</a:t>
            </a:r>
          </a:p>
          <a:p>
            <a:pPr marL="0" indent="0" algn="just">
              <a:buNone/>
            </a:pP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71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021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41413" y="1639331"/>
            <a:ext cx="9905998" cy="41518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II. No </a:t>
            </a:r>
            <a:r>
              <a:rPr lang="es-E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existe </a:t>
            </a:r>
            <a:r>
              <a:rPr lang="es-E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“confusión patrimonial”: </a:t>
            </a:r>
            <a:endParaRPr lang="es-E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cada </a:t>
            </a:r>
            <a:r>
              <a:rPr lang="es-E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empresa tiene su patrimonio debidamente separado. El uso conjunto de instalaciones y maquinaria se ha realizado bajo la cobertura de varios contratos entre ellas. No hay atisbo de confusión. Cada empleador está perfectamente identificado.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69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82379"/>
            <a:ext cx="9905998" cy="1905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7481" y="1663295"/>
            <a:ext cx="9905998" cy="434957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s-ES" sz="4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4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III. No </a:t>
            </a:r>
            <a:r>
              <a:rPr lang="es-ES" sz="4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hay concurrencia de </a:t>
            </a:r>
            <a:r>
              <a:rPr lang="es-ES" sz="4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“unidad de caja” </a:t>
            </a:r>
            <a:r>
              <a:rPr lang="es-ES" sz="4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 forma de “promiscuidad de gestión empresarial” o “permeabilidad contable”: </a:t>
            </a:r>
            <a:endParaRPr lang="es-ES" sz="45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es-ES" sz="4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4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el </a:t>
            </a:r>
            <a:r>
              <a:rPr lang="es-ES" sz="4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único elemento dudoso sería la contratación entre ambas  de </a:t>
            </a:r>
            <a:r>
              <a:rPr lang="es-ES" sz="4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servicios </a:t>
            </a:r>
            <a:r>
              <a:rPr lang="es-ES" sz="4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compartidos. Pero la parte procesal que alega dicho elemento </a:t>
            </a:r>
            <a:r>
              <a:rPr lang="es-ES" sz="4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patológico </a:t>
            </a:r>
            <a:r>
              <a:rPr lang="es-ES" sz="45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debe probar </a:t>
            </a:r>
            <a:r>
              <a:rPr lang="es-ES" sz="4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 la contabilización del pago por dichos </a:t>
            </a:r>
            <a:r>
              <a:rPr lang="es-ES" sz="4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servicios </a:t>
            </a:r>
            <a:r>
              <a:rPr lang="es-ES" sz="4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era inferior al valor razonable de  esa contratación “en el </a:t>
            </a:r>
            <a:r>
              <a:rPr lang="es-ES" sz="4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mercado</a:t>
            </a:r>
            <a:r>
              <a:rPr lang="es-ES" sz="4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”.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844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1413" y="115330"/>
            <a:ext cx="9905998" cy="1210962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41413" y="1449859"/>
            <a:ext cx="9905998" cy="434134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IV. No </a:t>
            </a:r>
            <a:r>
              <a:rPr lang="es-E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hay un 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“uso fraudulento o abusivo de la personalidad jurídica” </a:t>
            </a:r>
            <a:r>
              <a:rPr lang="es-E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ni creación de 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“empresa aparente”: </a:t>
            </a:r>
            <a:endParaRPr lang="es-ES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ambas </a:t>
            </a:r>
            <a:r>
              <a:rPr lang="es-E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cuentan con consejos de administración de composición  diferente. </a:t>
            </a:r>
            <a:endParaRPr lang="es-ES" sz="2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 </a:t>
            </a:r>
            <a:r>
              <a:rPr lang="es-E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tienen organigrama propio </a:t>
            </a:r>
            <a:endParaRPr lang="es-ES" sz="2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 </a:t>
            </a:r>
            <a:r>
              <a:rPr lang="es-E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cuerpo de administración, </a:t>
            </a:r>
            <a:r>
              <a:rPr lang="es-E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empleados</a:t>
            </a:r>
            <a:r>
              <a:rPr lang="es-E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bienes y servicios diferentes.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67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82378"/>
            <a:ext cx="9905998" cy="963827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153297"/>
            <a:ext cx="9905998" cy="570470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4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4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8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9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V. No 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hay </a:t>
            </a:r>
            <a:r>
              <a:rPr lang="es-ES" sz="9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uso abusivo de la “dirección unitaria”: </a:t>
            </a:r>
          </a:p>
          <a:p>
            <a:pPr marL="457200" lvl="1" indent="0" algn="just">
              <a:buNone/>
            </a:pP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A) es lícito que haya centralización de la estructura </a:t>
            </a: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ejecutiva  	debido a 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 intensidad de la participación accionarial</a:t>
            </a:r>
          </a:p>
          <a:p>
            <a:pPr marL="457200" lvl="1" indent="0" algn="just">
              <a:buNone/>
            </a:pP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B) la dirección unitaria no se ha ejercido en forma abusiva ni </a:t>
            </a: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se 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 privado  de dirección propia a la filial. No hay pérdida de </a:t>
            </a: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autonomía directiva 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 </a:t>
            </a: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filial</a:t>
            </a:r>
          </a:p>
          <a:p>
            <a:pPr marL="457200" lvl="1" indent="0">
              <a:buNone/>
            </a:pP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endParaRPr lang="es-ES" sz="9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Nota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que la decisión extintiva de los contratos de trabajo en </a:t>
            </a:r>
            <a:r>
              <a:rPr lang="es-ES" sz="9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 haya decidido  por </a:t>
            </a:r>
            <a:r>
              <a:rPr lang="es-ES" sz="9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es un </a:t>
            </a: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elemento </a:t>
            </a:r>
            <a:r>
              <a:rPr lang="es-ES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irrelevante en la </a:t>
            </a:r>
            <a:r>
              <a:rPr lang="es-E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STS</a:t>
            </a:r>
          </a:p>
          <a:p>
            <a:pPr marL="0" indent="0">
              <a:buNone/>
            </a:pPr>
            <a:endParaRPr lang="es-ES" sz="8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sz="4800" dirty="0" smtClean="0"/>
              <a:t>CRÍTICA: </a:t>
            </a:r>
          </a:p>
          <a:p>
            <a:pPr marL="0" indent="0" algn="just">
              <a:buNone/>
            </a:pPr>
            <a:r>
              <a:rPr lang="es-ES" sz="4800" dirty="0" smtClean="0"/>
              <a:t>Se </a:t>
            </a:r>
            <a:r>
              <a:rPr lang="es-ES" sz="4800" dirty="0"/>
              <a:t>aparta esta doctrina de la manifestada en el asunto prisa (lesión del derecho de huelga, STS 11 febrero 2015, recurso 95/2914):  no concurriendo ningún elemento patológico y con “dirección unitaria no abusiva” se estableció la responsabilidad de la empresa dominante del grupo.***</a:t>
            </a:r>
          </a:p>
          <a:p>
            <a:pPr marL="0" indent="0">
              <a:buNone/>
            </a:pPr>
            <a:r>
              <a:rPr lang="es-ES" sz="4800" dirty="0"/>
              <a:t>En suma: si no hay otros elementos patológicos, la sola dirección unitaria no activa la responsabilidad solidaria del grupo</a:t>
            </a:r>
          </a:p>
          <a:p>
            <a:pPr marL="0" indent="0">
              <a:buNone/>
            </a:pP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4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2060"/>
                </a:solidFill>
              </a:rPr>
              <a:t>.</a:t>
            </a:r>
          </a:p>
          <a:p>
            <a:endParaRPr lang="es-ES" dirty="0"/>
          </a:p>
          <a:p>
            <a:pPr marL="457200" lvl="1" indent="0">
              <a:buNone/>
            </a:pP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71500" indent="-571500">
              <a:buAutoNum type="romanUcPeriod"/>
            </a:pP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340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91049"/>
          </a:xfrm>
        </p:spPr>
        <p:txBody>
          <a:bodyPr/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Una perspectiva interpretativa diferente 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013255"/>
            <a:ext cx="9905998" cy="54369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Dos  votos particulares. El segundo de ellos: </a:t>
            </a:r>
          </a:p>
          <a:p>
            <a:pPr marL="0" indent="0">
              <a:buNone/>
            </a:pP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 mantiene en la línea de  los puestos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frente a las sentencias dictadas en los asuntos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“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mafecco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 (STS de 25 de septiembre de 2013, recurso 3/2013),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“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koyo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bearings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 (STS de 28 de enero de 2014, recurso 46/2013) 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“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itap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 (STS de 18 de febrero de 2014)</a:t>
            </a:r>
          </a:p>
          <a:p>
            <a:pPr marL="0" indent="0">
              <a:buNone/>
            </a:pP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función jurisdiccional consiste en detectar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quién es el “empresario real”, el “verdadero empresario del trabajador”: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Lo será aquel o aquellos en cuyo favor redundan los beneficios del trabajo prestado por los trabajadores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Aunque no haya “confusión de plantillas” el trabajador, de hecho, presta servicios a favor de todos los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integrantes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una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empresa , la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dominante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La empresa real es troceada o dividida en partes, lo que genera prestaciones laborales indiferenciadas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(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prestamismo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laboral)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Hay un titular único de los poderes de dirección y organización (art. 1.2 LET) y es la empresa dominante, la que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ejerce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control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sociedad dominante es el verdadero empresario</a:t>
            </a:r>
          </a:p>
          <a:p>
            <a:pPr marL="0" indent="0">
              <a:buNone/>
            </a:pP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9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5903"/>
            <a:ext cx="9905998" cy="127686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Grupos de empresas </a:t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dificultades  de su determinación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2151" y="1342768"/>
            <a:ext cx="9028671" cy="5049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2900" dirty="0" smtClean="0">
                <a:solidFill>
                  <a:srgbClr val="002060"/>
                </a:solidFill>
              </a:rPr>
              <a:t>	</a:t>
            </a:r>
            <a:r>
              <a:rPr lang="es-ES" sz="2900" b="1" dirty="0" smtClean="0">
                <a:solidFill>
                  <a:srgbClr val="002060"/>
                </a:solidFill>
              </a:rPr>
              <a:t>Nuevas estrategias empresariales en la organización de la actividad económica</a:t>
            </a:r>
          </a:p>
          <a:p>
            <a:pPr marL="457200" lvl="1" indent="0">
              <a:buNone/>
            </a:pP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Globalización económica</a:t>
            </a: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mercado global de bienes y servicios 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competitividad empresarial</a:t>
            </a:r>
          </a:p>
          <a:p>
            <a:pPr lvl="1"/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Cambios en las estructuras empresariales </a:t>
            </a: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Cadenas mundiales de producción</a:t>
            </a: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Empresas en red </a:t>
            </a: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Grupos de empresas –uniones temporales de empresas 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etc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cambios en la organización de los proceso de producción</a:t>
            </a: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Descentralización productiva</a:t>
            </a: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Deslocalización de empresas</a:t>
            </a:r>
          </a:p>
          <a:p>
            <a:pPr lvl="2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Interposición empresarial: 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ett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CONSECUENCIA: </a:t>
            </a: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DEBILIDAD DE LA POSICIÓN JURÍDICA DE TRABAJADORES Y TRABAJADORAS PARA EXIGIR EL CUMPLIMIENTO EFECTIVO DE LOS DERECHOS LABORALES. </a:t>
            </a: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DIFICULTAD PARA SABER QUIÉN ES EL VERDADERO EMPRESARIO AL QUE SE DEBEN EXIGIR LAS RESPONSABILIDADES DERIVADAS DEL CONTRATO DE TRABAJO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1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57666"/>
            <a:ext cx="9905998" cy="1210962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Grupos de empresas </a:t>
            </a:r>
            <a:b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dificultades  de su determinación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268629"/>
            <a:ext cx="9905998" cy="45225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ENDEUDAMIENTO IDEOLÓGICO-JURÍDICO DEL DERECHO DEL TRABAJO FRENTE AL DERECHO MERCANTIL</a:t>
            </a: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derecho del trabajo carece de una definición de grupo de empresas como sujeto de relaciones de trabajo</a:t>
            </a:r>
          </a:p>
          <a:p>
            <a:pPr algn="just"/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Necesidad de acometer una ordenación jurídico laboral coherente y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rigurosa </a:t>
            </a:r>
          </a:p>
          <a:p>
            <a:pPr lvl="2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empezando 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por la propia definición del concepto de empresa/empresario (art. 1.2 LET) </a:t>
            </a: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integre la realidad de los “empresarios complejos” (organizaciones empresariales de estructura compleja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frente a las vicisitudes del contrato de trabajo</a:t>
            </a:r>
          </a:p>
          <a:p>
            <a:pPr lvl="2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reformas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estatutarias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han ido incorporando referencias “aisladas” a los grupos de empresas: artículos  44.10, 51.8 y 87.1 LET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1624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14184"/>
            <a:ext cx="9905998" cy="110387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Grupos de empresas </a:t>
            </a:r>
            <a:b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dificultades  de su determinación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318054"/>
            <a:ext cx="9905998" cy="540402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rgbClr val="002060"/>
                </a:solidFill>
              </a:rPr>
              <a:t>El concepto de grupo de </a:t>
            </a:r>
            <a:r>
              <a:rPr lang="es-ES" b="1" dirty="0" smtClean="0">
                <a:solidFill>
                  <a:srgbClr val="002060"/>
                </a:solidFill>
              </a:rPr>
              <a:t>empresas en la legislación mercantil</a:t>
            </a: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artículo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42 Código de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comercio: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es-ES" dirty="0">
                <a:effectLst/>
              </a:rPr>
              <a:t>Existe un grupo cuando una sociedad ostente o pueda ostentar, directa o indirectamente, el </a:t>
            </a:r>
            <a:r>
              <a:rPr lang="es-ES" b="1" dirty="0">
                <a:solidFill>
                  <a:srgbClr val="7030A0"/>
                </a:solidFill>
                <a:effectLst/>
              </a:rPr>
              <a:t>control</a:t>
            </a:r>
            <a:r>
              <a:rPr lang="es-ES" dirty="0">
                <a:effectLst/>
              </a:rPr>
              <a:t> de otra u otras”  (mayoría de derechos de voto, designación de mayoría de miembros del </a:t>
            </a:r>
            <a:r>
              <a:rPr lang="es-ES" dirty="0" err="1">
                <a:effectLst/>
              </a:rPr>
              <a:t>ca</a:t>
            </a:r>
            <a:r>
              <a:rPr lang="es-ES" dirty="0">
                <a:effectLst/>
              </a:rPr>
              <a:t>)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él reenvía la norma laboral que por vez primera se refiere a los GGE: Ley 22/1992, de 30 de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julio,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medidas urgentes sobre fomento del empleo y protección por desempleo (art. 3 y DA cuarta)</a:t>
            </a:r>
          </a:p>
          <a:p>
            <a:pPr algn="just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Ley 10/1997, de 24 de abril , sobre derechos de información y consulta de los trabajadores en las empresas y grupos de empresas de dimensión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comunitaria: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 es el formado por una empresa que ejerce el </a:t>
            </a:r>
            <a:r>
              <a:rPr lang="es-ES" b="1" dirty="0">
                <a:solidFill>
                  <a:srgbClr val="7030A0"/>
                </a:solidFill>
              </a:rPr>
              <a:t>control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y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las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empresas controladas (art. 3)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80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3219" y="0"/>
            <a:ext cx="9905998" cy="1320113"/>
          </a:xfrm>
        </p:spPr>
        <p:txBody>
          <a:bodyPr/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¿qué es un grupo de empresas?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9608" y="947351"/>
            <a:ext cx="9905998" cy="53134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“Una agrupación de empresas con personalidad jurídica diferenciada, pero 	sujetas a una dirección unitaria que permite centralizar la toma de decisiones y 	descentralizar el proceso productivo”</a:t>
            </a:r>
          </a:p>
          <a:p>
            <a:pPr marL="0" indent="0">
              <a:buNone/>
            </a:pP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Requiere:</a:t>
            </a:r>
          </a:p>
          <a:p>
            <a:pPr marL="0" indent="0">
              <a:buNone/>
            </a:pP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una empresa dominante que ejerce el </a:t>
            </a:r>
            <a:r>
              <a:rPr lang="es-ES" b="1" dirty="0" smtClean="0">
                <a:solidFill>
                  <a:srgbClr val="7030A0"/>
                </a:solidFill>
              </a:rPr>
              <a:t>control</a:t>
            </a: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empresas filiales  actuando  bajo criterios de subordinación o dependencia</a:t>
            </a: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establecimiento de vínculos económicos y organizativos entre ellas </a:t>
            </a: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 objeto y finalidad: satisfacer un </a:t>
            </a:r>
            <a:r>
              <a:rPr lang="es-ES" b="1" dirty="0" smtClean="0">
                <a:solidFill>
                  <a:srgbClr val="7030A0"/>
                </a:solidFill>
              </a:rPr>
              <a:t>fin empresarial común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8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47135"/>
            <a:ext cx="9905998" cy="93087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relevancia de la jurisprudencia ante los vacíos normativos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696995"/>
            <a:ext cx="9905998" cy="52227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construcción clásica de la responsabilidad de los grupos de empresas</a:t>
            </a:r>
          </a:p>
          <a:p>
            <a:pPr marL="457200" indent="-457200" algn="just">
              <a:buAutoNum type="arabicPeriod"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Los parámetros interpretativos utilizados: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Un concepto mercantil de grupo de empresas: “fisiológico”(Grupos 	legítimos) 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s-E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{Dominio de una sociedad frente a otras sobre las que se ejerce el 									</a:t>
            </a:r>
            <a:r>
              <a:rPr lang="es-ES" sz="1600" b="1" dirty="0" smtClean="0">
                <a:solidFill>
                  <a:srgbClr val="7030A0"/>
                </a:solidFill>
              </a:rPr>
              <a:t>control</a:t>
            </a:r>
            <a:r>
              <a:rPr lang="es-E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por ser sociedad de capital mayoritario}</a:t>
            </a:r>
          </a:p>
          <a:p>
            <a:pPr marL="0" indent="0" algn="just"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	</a:t>
            </a:r>
            <a:r>
              <a:rPr lang="es-ES" sz="1600" dirty="0" smtClean="0">
                <a:solidFill>
                  <a:srgbClr val="002060"/>
                </a:solidFill>
              </a:rPr>
              <a:t>	*** </a:t>
            </a:r>
            <a:r>
              <a:rPr lang="es-ES" sz="1600" dirty="0">
                <a:solidFill>
                  <a:srgbClr val="002060"/>
                </a:solidFill>
              </a:rPr>
              <a:t>RESPONSABILIDAD SEPARADA DE CADA UNA DE LAS INTEGRANTES DEL </a:t>
            </a:r>
            <a:r>
              <a:rPr lang="es-ES" sz="1600" dirty="0" smtClean="0">
                <a:solidFill>
                  <a:srgbClr val="002060"/>
                </a:solidFill>
              </a:rPr>
              <a:t>GRUPO</a:t>
            </a:r>
          </a:p>
          <a:p>
            <a:pPr marL="0" indent="0" algn="just">
              <a:buNone/>
            </a:pPr>
            <a:r>
              <a:rPr lang="es-E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Un concepto laboral de grupo de empresas: “patológico” (Grupos 	“fraudulentos”)</a:t>
            </a:r>
          </a:p>
          <a:p>
            <a:pPr lvl="2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{por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“reflejo” del concepto de empleador del art. 1.2 LET se admite la existencia de empresarios plurales en la titularidad de los contratos de trabajo</a:t>
            </a:r>
          </a:p>
          <a:p>
            <a:pPr lvl="2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Por la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técnica del “Levantamiento del velo” de la personalidad jurídica que sanciona la  mera apariencia de personalidad  y permite descubrir la verdadera u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oculta</a:t>
            </a:r>
          </a:p>
          <a:p>
            <a:pPr lvl="2"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Por el recurso a la antigua doctrina del “empresario aparente”}</a:t>
            </a:r>
          </a:p>
          <a:p>
            <a:pPr marL="914400" lvl="2" indent="0" algn="just">
              <a:buNone/>
            </a:pPr>
            <a:r>
              <a:rPr lang="es-ES" sz="1900" dirty="0" smtClean="0">
                <a:solidFill>
                  <a:srgbClr val="002060"/>
                </a:solidFill>
              </a:rPr>
              <a:t>*** responsabilidad solidaria de las empresas integrantes del grupo: sólo es posible establecerla  a partir de la “teoría del fraude”</a:t>
            </a:r>
            <a:endParaRPr lang="es-E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91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4276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cambio de rumbo: la jurisprudencia tradicional “reformulada” 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227438"/>
            <a:ext cx="9905998" cy="563056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STS de 27 de mayo de 2013, recurso 78/2012,  </a:t>
            </a:r>
            <a:r>
              <a:rPr lang="es-ES" b="1" dirty="0">
                <a:solidFill>
                  <a:srgbClr val="002060"/>
                </a:solidFill>
              </a:rPr>
              <a:t>doctrina “</a:t>
            </a:r>
            <a:r>
              <a:rPr lang="es-ES" b="1" dirty="0" err="1">
                <a:solidFill>
                  <a:srgbClr val="002060"/>
                </a:solidFill>
              </a:rPr>
              <a:t>aserpal</a:t>
            </a:r>
            <a:r>
              <a:rPr lang="es-ES" b="1" dirty="0" smtClean="0">
                <a:solidFill>
                  <a:srgbClr val="002060"/>
                </a:solidFill>
              </a:rPr>
              <a:t>” (Despido colectivo)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TS sistematiza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los “elementos patológicos” de los grupos a efectos de imputarles responsabilidad solidaria frente a créditos de los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trabajadores</a:t>
            </a:r>
          </a:p>
          <a:p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Presupuestos jurídicos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A) se mantiene el respeto a  la personalidad jurídica separada  de  las sociedades</a:t>
            </a:r>
          </a:p>
          <a:p>
            <a:pPr lvl="1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B) el grupo no ostenta personalidad jurídica y no puede asumir responsabilidades como tal</a:t>
            </a:r>
          </a:p>
          <a:p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Cuatro aspectos significativos que destaca la sentencia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pueden existir </a:t>
            </a: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grupos horizontales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no sometidos a reglas de  dominio y control</a:t>
            </a:r>
          </a:p>
          <a:p>
            <a:pPr lvl="1"/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no hay un </a:t>
            </a: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concepto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mercantil </a:t>
            </a: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separado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un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concepto de grupo laboral</a:t>
            </a:r>
            <a:endParaRPr lang="es-ES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la </a:t>
            </a: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dirección unitaria 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 el grupo no puede ser considerada como elemento patológico que haga derivar responsabilidad solidaria frente a los créditos de los trabajadores; es un elemento natural/consustancial al grupo en sí mismo considerado</a:t>
            </a:r>
          </a:p>
          <a:p>
            <a:pPr lvl="1"/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 la mera </a:t>
            </a: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apariencia de “unidad externa” </a:t>
            </a:r>
            <a:r>
              <a:rPr lang="es-E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del grupo tampoco es elemento patológico</a:t>
            </a:r>
          </a:p>
        </p:txBody>
      </p:sp>
    </p:spTree>
    <p:extLst>
      <p:ext uri="{BB962C8B-B14F-4D97-AF65-F5344CB8AC3E}">
        <p14:creationId xmlns:p14="http://schemas.microsoft.com/office/powerpoint/2010/main" val="1075535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18054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El cambio de rumbo: la jurisprudencia tradicional “reformulada”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219200"/>
            <a:ext cx="9905998" cy="54616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EN CONSECUENCIA:</a:t>
            </a: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 que  opere la 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responsabilidad solidaria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las empresas  integrantes del grupo frente a los créditos laborales 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 exigen los siguientes </a:t>
            </a:r>
            <a:r>
              <a:rPr lang="es-ES" b="1" dirty="0">
                <a:solidFill>
                  <a:srgbClr val="002060"/>
                </a:solidFill>
              </a:rPr>
              <a:t>requisitos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Primero.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funcionamiento unitario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con prestación indistinta de trabajo a las 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empresas que lo integran,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simultánea o sucesivamente</a:t>
            </a: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Segundo.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confusión patrimonial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patrimonio utilizado de forma indiferenciada sin justificación (con prueba o a partir de indicios)</a:t>
            </a: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Tercero.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unidad de caja /y cash </a:t>
            </a:r>
            <a:r>
              <a:rPr lang="es-ES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pooling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 lo que es lo mismo, contabilidad común/ interconexión entre cuentas bancarias de las distintas empresas del grupo</a:t>
            </a: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Cuarto.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utilización fraudulenta de la personalidad jurídica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mediante  creación de empresas ficticias o aparentes que carecen de dirección propia</a:t>
            </a:r>
          </a:p>
          <a:p>
            <a:pPr algn="just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Quinto. </a:t>
            </a:r>
            <a:r>
              <a:rPr lang="es-E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uso abusivo de la dirección unitaria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 perjuicio de los derechos de los trabajadores (desviaciones patrimoniales, concentración de plantillas en empresas vulnerables, descapitalización de sociedades para justificar despidos colectivos,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etc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399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57666"/>
            <a:ext cx="9905998" cy="135549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impacto de la sentencia dictada en el asunto “</a:t>
            </a:r>
            <a:r>
              <a:rPr lang="es-E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 dos años después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103" y="1274618"/>
            <a:ext cx="11942617" cy="59990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E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4500" b="1" dirty="0" smtClean="0">
                <a:solidFill>
                  <a:srgbClr val="002060"/>
                </a:solidFill>
              </a:rPr>
              <a:t>STS </a:t>
            </a:r>
            <a:r>
              <a:rPr lang="es-ES" sz="4500" b="1" dirty="0">
                <a:solidFill>
                  <a:srgbClr val="002060"/>
                </a:solidFill>
              </a:rPr>
              <a:t>de 20 de octubre de 2015, recurso 172/2014 Sentencia del Pleno de la </a:t>
            </a:r>
            <a:r>
              <a:rPr lang="es-ES" sz="4500" b="1" dirty="0" smtClean="0">
                <a:solidFill>
                  <a:srgbClr val="002060"/>
                </a:solidFill>
              </a:rPr>
              <a:t>Sala (Ponente LF de castro González). Anula la san de 28 de marzo de 2014 (Ponente R. Bodas)</a:t>
            </a:r>
          </a:p>
          <a:p>
            <a:endParaRPr lang="es-ES" sz="2500" b="1" dirty="0" smtClean="0">
              <a:solidFill>
                <a:srgbClr val="002060"/>
              </a:solidFill>
            </a:endParaRPr>
          </a:p>
          <a:p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Supuesto de base: despido colectivo en dos empresas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y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</a:t>
            </a:r>
            <a:endParaRPr lang="es-ES" sz="3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empresa pública, crea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tragsatect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100% del capital social</a:t>
            </a:r>
          </a:p>
          <a:p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Objeto social común de ambas: realizar encomiendas de gestión de distintas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aapp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en materia de agricultura, ganadería y medioambiente</a:t>
            </a:r>
          </a:p>
          <a:p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Cada una realiza su actividad con sus propios trabajadores</a:t>
            </a:r>
          </a:p>
          <a:p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se le atribuyen los trabajos de mayor valor técnico: plantilla de 4.230 trabajadores y trabajadoras con carácter fijo</a:t>
            </a:r>
          </a:p>
          <a:p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tiene una plantilla de 6.773 trabajadores, de los cuales 4.430 eran indefinidos</a:t>
            </a:r>
          </a:p>
          <a:p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consejo de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admon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tragsatec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no tiene los mismos componentes que el de </a:t>
            </a:r>
            <a:r>
              <a:rPr lang="es-ES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tragsa</a:t>
            </a:r>
            <a:endParaRPr lang="es-ES" sz="3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Cada una tiene organigrama y cuerpo administrativo </a:t>
            </a:r>
            <a:r>
              <a:rPr lang="es-ES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propio</a:t>
            </a:r>
            <a:endParaRPr lang="es-ES" sz="3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3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3800" b="1" dirty="0" smtClean="0">
              <a:solidFill>
                <a:srgbClr val="002060"/>
              </a:solidFill>
            </a:endParaRPr>
          </a:p>
          <a:p>
            <a:endParaRPr lang="es-ES" sz="3800" b="1" dirty="0" smtClean="0">
              <a:solidFill>
                <a:srgbClr val="002060"/>
              </a:solidFill>
            </a:endParaRPr>
          </a:p>
          <a:p>
            <a:endParaRPr lang="es-ES" sz="3800" b="1" dirty="0">
              <a:solidFill>
                <a:srgbClr val="002060"/>
              </a:solidFill>
            </a:endParaRPr>
          </a:p>
          <a:p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1893094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1065</TotalTime>
  <Words>1519</Words>
  <Application>Microsoft Office PowerPoint</Application>
  <PresentationFormat>Panorámica</PresentationFormat>
  <Paragraphs>201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Malla</vt:lpstr>
      <vt:lpstr>Xv encuentro de derecho laboral Maspalomas.  tirajana Gran canaria </vt:lpstr>
      <vt:lpstr>Grupos de empresas  dificultades  de su determinación</vt:lpstr>
      <vt:lpstr>Grupos de empresas  dificultades  de su determinación</vt:lpstr>
      <vt:lpstr>Grupos de empresas  dificultades  de su determinación</vt:lpstr>
      <vt:lpstr>¿qué es un grupo de empresas?</vt:lpstr>
      <vt:lpstr> la relevancia de la jurisprudencia ante los vacíos normativos</vt:lpstr>
      <vt:lpstr>El cambio de rumbo: la jurisprudencia tradicional “reformulada” </vt:lpstr>
      <vt:lpstr>El cambio de rumbo: la jurisprudencia tradicional “reformulada” </vt:lpstr>
      <vt:lpstr>El impacto de la sentencia dictada en el asunto “tragSA” dos años después</vt:lpstr>
      <vt:lpstr>Presentación de PowerPoint</vt:lpstr>
      <vt:lpstr>STS de 20 de octubre de 2015, recurso 172/2014 </vt:lpstr>
      <vt:lpstr>asunto “tragsa” </vt:lpstr>
      <vt:lpstr>  Asunto “tragsa”: Otras aportaciones    </vt:lpstr>
      <vt:lpstr>REDEFINICIÓN DE LOS ELEMENTOS ADICIONALES</vt:lpstr>
      <vt:lpstr>Presentación de PowerPoint</vt:lpstr>
      <vt:lpstr>Presentación de PowerPoint</vt:lpstr>
      <vt:lpstr>Presentación de PowerPoint</vt:lpstr>
      <vt:lpstr>Presentación de PowerPoint</vt:lpstr>
      <vt:lpstr>Una perspectiva interpretativa diferente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many times in times</dc:title>
  <dc:creator>Usuario</dc:creator>
  <cp:lastModifiedBy>Margarita</cp:lastModifiedBy>
  <cp:revision>119</cp:revision>
  <dcterms:created xsi:type="dcterms:W3CDTF">2017-06-13T12:25:42Z</dcterms:created>
  <dcterms:modified xsi:type="dcterms:W3CDTF">2017-06-17T08:12:02Z</dcterms:modified>
</cp:coreProperties>
</file>